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1"/>
  </p:notesMasterIdLst>
  <p:sldIdLst>
    <p:sldId id="485" r:id="rId3"/>
    <p:sldId id="955" r:id="rId4"/>
    <p:sldId id="954" r:id="rId5"/>
    <p:sldId id="958" r:id="rId6"/>
    <p:sldId id="956" r:id="rId7"/>
    <p:sldId id="957" r:id="rId8"/>
    <p:sldId id="959" r:id="rId9"/>
    <p:sldId id="960" r:id="rId10"/>
    <p:sldId id="961" r:id="rId11"/>
    <p:sldId id="988" r:id="rId12"/>
    <p:sldId id="989" r:id="rId13"/>
    <p:sldId id="991" r:id="rId14"/>
    <p:sldId id="994" r:id="rId15"/>
    <p:sldId id="962" r:id="rId16"/>
    <p:sldId id="987" r:id="rId17"/>
    <p:sldId id="963" r:id="rId18"/>
    <p:sldId id="964" r:id="rId19"/>
    <p:sldId id="965" r:id="rId20"/>
    <p:sldId id="990" r:id="rId21"/>
    <p:sldId id="966" r:id="rId22"/>
    <p:sldId id="967" r:id="rId23"/>
    <p:sldId id="968" r:id="rId24"/>
    <p:sldId id="969" r:id="rId25"/>
    <p:sldId id="992" r:id="rId26"/>
    <p:sldId id="993" r:id="rId27"/>
    <p:sldId id="995" r:id="rId28"/>
    <p:sldId id="972" r:id="rId29"/>
    <p:sldId id="973" r:id="rId30"/>
    <p:sldId id="974" r:id="rId31"/>
    <p:sldId id="299" r:id="rId32"/>
    <p:sldId id="334" r:id="rId33"/>
    <p:sldId id="335" r:id="rId34"/>
    <p:sldId id="336" r:id="rId35"/>
    <p:sldId id="337" r:id="rId36"/>
    <p:sldId id="996" r:id="rId37"/>
    <p:sldId id="976" r:id="rId38"/>
    <p:sldId id="977" r:id="rId39"/>
    <p:sldId id="978" r:id="rId40"/>
    <p:sldId id="979" r:id="rId41"/>
    <p:sldId id="980" r:id="rId42"/>
    <p:sldId id="981" r:id="rId43"/>
    <p:sldId id="982" r:id="rId44"/>
    <p:sldId id="983" r:id="rId45"/>
    <p:sldId id="998" r:id="rId46"/>
    <p:sldId id="997" r:id="rId47"/>
    <p:sldId id="984" r:id="rId48"/>
    <p:sldId id="985" r:id="rId49"/>
    <p:sldId id="986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98F099D-311C-4914-A52B-616FF5DE7F08}">
          <p14:sldIdLst>
            <p14:sldId id="485"/>
            <p14:sldId id="955"/>
            <p14:sldId id="954"/>
            <p14:sldId id="958"/>
            <p14:sldId id="956"/>
            <p14:sldId id="957"/>
            <p14:sldId id="959"/>
            <p14:sldId id="960"/>
            <p14:sldId id="961"/>
            <p14:sldId id="988"/>
            <p14:sldId id="989"/>
            <p14:sldId id="991"/>
            <p14:sldId id="994"/>
            <p14:sldId id="962"/>
            <p14:sldId id="987"/>
            <p14:sldId id="963"/>
            <p14:sldId id="964"/>
            <p14:sldId id="965"/>
            <p14:sldId id="990"/>
            <p14:sldId id="966"/>
            <p14:sldId id="967"/>
            <p14:sldId id="968"/>
            <p14:sldId id="969"/>
            <p14:sldId id="992"/>
            <p14:sldId id="993"/>
            <p14:sldId id="995"/>
            <p14:sldId id="972"/>
            <p14:sldId id="973"/>
            <p14:sldId id="974"/>
            <p14:sldId id="299"/>
            <p14:sldId id="334"/>
            <p14:sldId id="335"/>
            <p14:sldId id="336"/>
            <p14:sldId id="337"/>
            <p14:sldId id="996"/>
            <p14:sldId id="976"/>
            <p14:sldId id="977"/>
            <p14:sldId id="978"/>
            <p14:sldId id="979"/>
            <p14:sldId id="980"/>
            <p14:sldId id="981"/>
            <p14:sldId id="982"/>
            <p14:sldId id="983"/>
            <p14:sldId id="998"/>
            <p14:sldId id="997"/>
            <p14:sldId id="984"/>
            <p14:sldId id="985"/>
            <p14:sldId id="986"/>
          </p14:sldIdLst>
        </p14:section>
        <p14:section name="Untitled Section" id="{401434E8-9CF9-4D43-8C64-DAC29BDE141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r. S Udhaya Kumar - CSE - ASE, Chennai Campus" initials="S[" lastIdx="4" clrIdx="0">
    <p:extLst>
      <p:ext uri="{19B8F6BF-5375-455C-9EA6-DF929625EA0E}">
        <p15:presenceInfo xmlns:p15="http://schemas.microsoft.com/office/powerpoint/2012/main" userId="S::s_udhayakumar@ch.amrita.edu::628e7e75-99e6-4958-a2fe-c267fbb69b8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93005" autoAdjust="0"/>
  </p:normalViewPr>
  <p:slideViewPr>
    <p:cSldViewPr snapToGrid="0">
      <p:cViewPr varScale="1">
        <p:scale>
          <a:sx n="58" d="100"/>
          <a:sy n="58" d="100"/>
        </p:scale>
        <p:origin x="1032" y="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5E61F-7B8D-44CD-B96D-D8043FD8B000}" type="datetimeFigureOut">
              <a:rPr lang="en-IN" smtClean="0"/>
              <a:t>19-02-2026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9BB6F-6995-4DB3-B01D-2439E8D4DE0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7192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9BB6F-6995-4DB3-B01D-2439E8D4DE0B}" type="slidenum">
              <a:rPr lang="en-IN" smtClean="0"/>
              <a:t>11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0334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5939B-1873-1B20-327B-883F250FAC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863CF6-593D-BD7B-0B44-92A1DDEA7B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92508-F3D1-B42E-C920-862EC6E66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CD0FF-D634-44E5-8E20-BF0221B346BF}" type="datetimeFigureOut">
              <a:rPr lang="en-IN" smtClean="0"/>
              <a:t>19-02-2026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7CCCA-77E7-9C7F-8794-CE3E4D773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2FFB6-5B68-C969-B3FE-BC8ADA95F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42CF5-169B-4B32-A341-79F85214E4E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6778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18C45-FE7E-7BCC-80EA-D4D78747D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5522FB-CA16-B298-94B6-0629F50A10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EBA70-2E65-3AB6-90A6-CC7920A87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CD0FF-D634-44E5-8E20-BF0221B346BF}" type="datetimeFigureOut">
              <a:rPr lang="en-IN" smtClean="0"/>
              <a:t>19-02-2026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A278F-1E04-1B9E-54EE-3545AA7FA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DE4A4-89E8-3C9E-EA80-9EC7A6EB5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42CF5-169B-4B32-A341-79F85214E4E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1930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88B428-982D-F1C3-7D77-A47EB1FC01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CE0CE1-25D5-5DDA-9071-17E1F61167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90B24-0260-5BBE-16E8-8D664C527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CD0FF-D634-44E5-8E20-BF0221B346BF}" type="datetimeFigureOut">
              <a:rPr lang="en-IN" smtClean="0"/>
              <a:t>19-02-2026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5FD66F-D3C0-B701-622F-7B0A9E3D7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33A35-A112-6A44-9557-B3A4A9EBD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42CF5-169B-4B32-A341-79F85214E4E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3853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322F2-0E3C-479E-80DB-F80D3988E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0600"/>
            <a:ext cx="11963400" cy="539115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050" name="Picture 2" descr="Amrita Vishwa Vidyapeetham, Amritapuri Campus - YouTub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5701" y="1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1315701" cy="876302"/>
          </a:xfrm>
          <a:solidFill>
            <a:schemeClr val="accent1">
              <a:lumMod val="50000"/>
            </a:schemeClr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96862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AD4CEB-0158-BB1D-CFB8-EE3461EC077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597756-F70D-D0EE-E490-B82742761222}"/>
              </a:ext>
            </a:extLst>
          </p:cNvPr>
          <p:cNvSpPr/>
          <p:nvPr/>
        </p:nvSpPr>
        <p:spPr>
          <a:xfrm>
            <a:off x="2256368" y="2957514"/>
            <a:ext cx="9326033" cy="269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55573" y="3212976"/>
            <a:ext cx="8534400" cy="1080120"/>
          </a:xfrm>
        </p:spPr>
        <p:txBody>
          <a:bodyPr/>
          <a:lstStyle>
            <a:lvl1pPr marL="0" indent="0" algn="l">
              <a:buNone/>
              <a:defRPr sz="2400" baseline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hr-HR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55573" y="1505933"/>
            <a:ext cx="9326827" cy="1470025"/>
          </a:xfrm>
          <a:noFill/>
        </p:spPr>
        <p:txBody>
          <a:bodyPr lIns="91440"/>
          <a:lstStyle>
            <a:lvl1pPr algn="l">
              <a:defRPr lang="en-US" sz="4000" baseline="0" dirty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4446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31798" y="1052736"/>
            <a:ext cx="11434857" cy="5374755"/>
          </a:xfrm>
        </p:spPr>
        <p:txBody>
          <a:bodyPr lIns="182880" tIns="91440" rIns="182880"/>
          <a:lstStyle>
            <a:lvl1pPr marL="347472" indent="-347472">
              <a:spcBef>
                <a:spcPts val="18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661988" indent="-342900">
              <a:spcBef>
                <a:spcPts val="300"/>
              </a:spcBef>
              <a:buFont typeface="Wingdings" panose="05000000000000000000" pitchFamily="2" charset="2"/>
              <a:buChar char="§"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 marL="868680" indent="-22860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 marL="868363" indent="0">
              <a:buFont typeface="Courier New" panose="02070309020205020404" pitchFamily="49" charset="0"/>
              <a:buNone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 marL="1485900" indent="-342900">
              <a:buFont typeface="Courier New" panose="02070309020205020404" pitchFamily="49" charset="0"/>
              <a:buChar char="o"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  <a:endParaRPr lang="hr-H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A4C15A-A9FD-4F30-3BA1-02E927F267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sz="1600"/>
            </a:lvl1pPr>
          </a:lstStyle>
          <a:p>
            <a:fld id="{C626D56F-EB75-4EC2-B95F-996F8237053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2ABEAD-95BF-1718-20C5-4A20AC92BCE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l">
              <a:defRPr sz="16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854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4139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4637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03269-2142-6120-C696-4615035D0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A56CE-906C-1169-3DE3-6316D6CD3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3405F-FD9A-9E93-1297-CD3296E81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CD0FF-D634-44E5-8E20-BF0221B346BF}" type="datetimeFigureOut">
              <a:rPr lang="en-IN" smtClean="0"/>
              <a:t>19-02-2026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6A1D7-1EE9-DEB0-3291-E33FC8F9A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6FCBC-50ED-DCDF-CE53-487297C89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42CF5-169B-4B32-A341-79F85214E4E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5583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04425-619A-ADA0-CA15-15ADF3474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7AAE8-ACD9-02C6-7ED2-78207CEBC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09EA8-126F-4CB6-BC94-B29737460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CD0FF-D634-44E5-8E20-BF0221B346BF}" type="datetimeFigureOut">
              <a:rPr lang="en-IN" smtClean="0"/>
              <a:t>19-02-2026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BDA8F-EE3A-5CCD-0725-E55EE5DE6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21A41-6818-CBE6-4911-E0BC49F14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42CF5-169B-4B32-A341-79F85214E4E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4322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56666-1166-19DD-50F3-55C9975AA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4B72A-C893-82E5-F1D6-C90772B6CF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D6CE7C-70D7-6635-7A25-2B44C391F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72ABB8-635D-3BAE-DDDD-6CA09E671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CD0FF-D634-44E5-8E20-BF0221B346BF}" type="datetimeFigureOut">
              <a:rPr lang="en-IN" smtClean="0"/>
              <a:t>19-02-2026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E4A90E-76BC-0FF3-A856-442EC454F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CC6519-1476-C044-A7FC-47A9C121A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42CF5-169B-4B32-A341-79F85214E4E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2406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C9FA-D2D1-B85E-22F8-6408DFDBD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6C891-CBD8-F181-C40E-8D00973A94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5939FC-5869-0DCD-FA89-2747EB5FE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F5D221-12A2-90BE-3D2E-0DFAC7EB80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CE954B-9DFF-774E-25E6-9BF6A0F160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160956-C476-68D6-5FC2-6A311537D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CD0FF-D634-44E5-8E20-BF0221B346BF}" type="datetimeFigureOut">
              <a:rPr lang="en-IN" smtClean="0"/>
              <a:t>19-02-2026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38A079-3962-C339-E1F4-62C476C50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5D4B63-FB2A-B45B-A4CC-C80970C19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42CF5-169B-4B32-A341-79F85214E4E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9631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D07AE-9B89-E638-ADF0-7AE3A8E1B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503888-6B82-11B6-FDF3-3B9D5138C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CD0FF-D634-44E5-8E20-BF0221B346BF}" type="datetimeFigureOut">
              <a:rPr lang="en-IN" smtClean="0"/>
              <a:t>19-02-2026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A543AA-7B7A-76AD-2680-B9E85CDCA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B511A2-41A4-F959-4D44-EECBBDCEE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42CF5-169B-4B32-A341-79F85214E4E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7610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00C611-C639-76FD-E934-DEA53FC17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CD0FF-D634-44E5-8E20-BF0221B346BF}" type="datetimeFigureOut">
              <a:rPr lang="en-IN" smtClean="0"/>
              <a:t>19-02-2026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DD2DD8-D583-C770-B7E9-4FD69AD08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766D7-8BB5-6311-CC8D-98023D388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42CF5-169B-4B32-A341-79F85214E4E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6280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91C5C-0F99-3E51-04DC-F33F71760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49B5F-8B70-F2B1-0A4E-AE365F46B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E75C67-834E-8E23-C0EC-FCA4AABE3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6AE85B-0966-0CA0-D4DD-7866F60E1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CD0FF-D634-44E5-8E20-BF0221B346BF}" type="datetimeFigureOut">
              <a:rPr lang="en-IN" smtClean="0"/>
              <a:t>19-02-2026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A178B-2DC2-B1F2-F15B-98FCB3457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91FCB7-FDBA-82F3-621C-8D5DC864C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42CF5-169B-4B32-A341-79F85214E4E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5280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5D663-8161-D232-CD49-AB96CE21F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B7631-555E-38E9-AAAD-8FD5A14F2F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47383C-32EB-8490-0A68-74F718B05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0CBEDF-CCD4-EA54-BB16-353B3DA87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CD0FF-D634-44E5-8E20-BF0221B346BF}" type="datetimeFigureOut">
              <a:rPr lang="en-IN" smtClean="0"/>
              <a:t>19-02-2026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B0AC87-F82B-CF96-AB8B-B341AF4B5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BC55A1-90AE-2971-1BFE-8A68AD5E5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42CF5-169B-4B32-A341-79F85214E4E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9259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72452D-B4CC-36A3-3ED6-416B99A08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73FEA4-72AF-F620-42FD-DC416EEDF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42EAE1-6EA7-524A-7041-F5ABCEEBBA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CD0FF-D634-44E5-8E20-BF0221B346BF}" type="datetimeFigureOut">
              <a:rPr lang="en-IN" smtClean="0"/>
              <a:t>19-02-2026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1716C-9844-301A-9200-5344DD9B00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269E6D-C9A1-6DE6-768C-914F17FE4B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742CF5-169B-4B32-A341-79F85214E4E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7323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93D9AF-D5F6-423F-B253-848694E5F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08C59-3BB8-4BA8-AC0B-29744438C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93EA9-80FB-4114-8279-9E044B0AD9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47EF8-C99D-4555-9C91-1F4A4B9593F9}" type="datetimeFigureOut">
              <a:rPr lang="en-US" smtClean="0"/>
              <a:t>2/19/2026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BB364-E857-474F-9339-4184B670BF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9BB7D-8AF4-463D-A0AC-D406F1CC1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8556CA-740A-4137-A8E9-969879D63C7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682BD6D-EAB9-43C0-BCCD-A667CA99BE41}"/>
              </a:ext>
            </a:extLst>
          </p:cNvPr>
          <p:cNvSpPr txBox="1">
            <a:spLocks/>
          </p:cNvSpPr>
          <p:nvPr userDrawn="1"/>
        </p:nvSpPr>
        <p:spPr>
          <a:xfrm>
            <a:off x="0" y="6548365"/>
            <a:ext cx="12192000" cy="365125"/>
          </a:xfrm>
          <a:prstGeom prst="rect">
            <a:avLst/>
          </a:prstGeom>
          <a:solidFill>
            <a:srgbClr val="002060"/>
          </a:solidFill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DevSecOps                                                                                                                                         Dr.S.Udhayakumar, Associate Professor, Cyber Security</a:t>
            </a:r>
          </a:p>
        </p:txBody>
      </p:sp>
    </p:spTree>
    <p:extLst>
      <p:ext uri="{BB962C8B-B14F-4D97-AF65-F5344CB8AC3E}">
        <p14:creationId xmlns:p14="http://schemas.microsoft.com/office/powerpoint/2010/main" val="3522385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0" r:id="rId2"/>
    <p:sldLayoutId id="2147483671" r:id="rId3"/>
    <p:sldLayoutId id="2147483672" r:id="rId4"/>
    <p:sldLayoutId id="214748367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google.com/search?q=Atlassian+Jira&amp;rlz=1C1CHBF_enIN1045IN1049&amp;oq=Attlasians+jira&amp;gs_lcrp=EgZjaHJvbWUyBggAEEUYOdIBCDI5NTdqMGo3qAIAsAIA&amp;sourceid=chrome&amp;ie=UTF-8&amp;ved=2ahUKEwjn24KEkLCSAxU4nmMGHWKoGjkQgK4QegYIAQgAEAU" TargetMode="Externa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jpe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actical-devsecops.com/certified-devsecops-professional/" TargetMode="External"/><Relationship Id="rId2" Type="http://schemas.openxmlformats.org/officeDocument/2006/relationships/hyperlink" Target="https://www.infosectrain.com/courses/practical-devsecops-training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qaiglobalinstitute.com/product/devsecops-foundation-training-certification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oenig-solutions.com/blog/devsecops-course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actical-devsecops.com/wp-content/uploads/2020/05/DevSecOps-Professional-Datasheet-v1.5-detailed.pdf" TargetMode="External"/><Relationship Id="rId2" Type="http://schemas.openxmlformats.org/officeDocument/2006/relationships/hyperlink" Target="https://www.igmguru.com/cloud-computing/devsecops-training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kodekloud.com/courses/devsecop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mifywork.com/en-nz/courses/practical-devsecops-professional/" TargetMode="External"/><Relationship Id="rId2" Type="http://schemas.openxmlformats.org/officeDocument/2006/relationships/hyperlink" Target="https://www.sonarsource.com/resources/library/devsecops/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practical-devsecops.com/certified-devsecops-professional/" TargetMode="External"/><Relationship Id="rId4" Type="http://schemas.openxmlformats.org/officeDocument/2006/relationships/hyperlink" Target="https://notsosecure.com/security-training/devsecops-trainin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blogs/devops/building-end-to-end-aws-devsecops-ci-cd-pipeline-with-open-source-sca-sast-and-dast-tools/" TargetMode="External"/><Relationship Id="rId2" Type="http://schemas.openxmlformats.org/officeDocument/2006/relationships/hyperlink" Target="https://rupokify.com/tutorials/devops/jenkins-ci-cd-pipeline-sast-dast-docker-python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princepatni.com/blog/tech/what-is-devops-devops-engineer-roles-skills-courses-certification/" TargetMode="External"/><Relationship Id="rId5" Type="http://schemas.openxmlformats.org/officeDocument/2006/relationships/hyperlink" Target="https://youtu.be/RwIhQg7Gxz0" TargetMode="External"/><Relationship Id="rId4" Type="http://schemas.openxmlformats.org/officeDocument/2006/relationships/hyperlink" Target="https://neha1302.hashnode.dev/devsecops-cicd-pipelin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70ECB91-1EC4-7FDC-1A87-5A9E1E279EAD}"/>
              </a:ext>
            </a:extLst>
          </p:cNvPr>
          <p:cNvSpPr txBox="1"/>
          <p:nvPr/>
        </p:nvSpPr>
        <p:spPr>
          <a:xfrm>
            <a:off x="5964454" y="1454835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Modern Cryptography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24CYS206</a:t>
            </a:r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C5E068-B893-9186-F0EC-6A4F05D5160E}"/>
              </a:ext>
            </a:extLst>
          </p:cNvPr>
          <p:cNvSpPr txBox="1"/>
          <p:nvPr/>
        </p:nvSpPr>
        <p:spPr>
          <a:xfrm>
            <a:off x="4343399" y="5190066"/>
            <a:ext cx="3683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gency FB" panose="020B0503020202020204" pitchFamily="34" charset="0"/>
              </a:rPr>
              <a:t>Applied Cryptography </a:t>
            </a:r>
            <a:endParaRPr lang="en-IN" sz="36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26" name="Picture 2" descr="Everything you need to know about Generative AI in DevSecOps">
            <a:extLst>
              <a:ext uri="{FF2B5EF4-FFF2-40B4-BE49-F238E27FC236}">
                <a16:creationId xmlns:a16="http://schemas.microsoft.com/office/drawing/2014/main" id="{455AD595-3848-A34C-F745-61BC51E6F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546" y="0"/>
            <a:ext cx="12289545" cy="781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C8B6C7-D9BE-1576-4DA3-82526DE9EDC8}"/>
              </a:ext>
            </a:extLst>
          </p:cNvPr>
          <p:cNvSpPr txBox="1"/>
          <p:nvPr/>
        </p:nvSpPr>
        <p:spPr>
          <a:xfrm>
            <a:off x="8328752" y="6211669"/>
            <a:ext cx="3459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Dr.S.Udhayakumar</a:t>
            </a:r>
          </a:p>
          <a:p>
            <a:r>
              <a:rPr lang="en-US" dirty="0">
                <a:solidFill>
                  <a:schemeClr val="bg1"/>
                </a:solidFill>
              </a:rPr>
              <a:t>Associate Professor, AVV- Chennai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188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901F1B-194F-4C39-DB45-FAC28CC340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Software Development Life Cycle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63153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Shifting Left and Going Beyond Agile and DevOps in SDLC - Kovair Blog">
            <a:extLst>
              <a:ext uri="{FF2B5EF4-FFF2-40B4-BE49-F238E27FC236}">
                <a16:creationId xmlns:a16="http://schemas.microsoft.com/office/drawing/2014/main" id="{57A08190-249B-B91B-38BC-8B72A829E5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3" t="11085" r="50795"/>
          <a:stretch>
            <a:fillRect/>
          </a:stretch>
        </p:blipFill>
        <p:spPr bwMode="auto">
          <a:xfrm>
            <a:off x="7129218" y="1"/>
            <a:ext cx="3203181" cy="410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Shifting Left and Going Beyond Agile and DevOps in SDLC - Kovair Blog">
            <a:extLst>
              <a:ext uri="{FF2B5EF4-FFF2-40B4-BE49-F238E27FC236}">
                <a16:creationId xmlns:a16="http://schemas.microsoft.com/office/drawing/2014/main" id="{CC9A0276-2347-7871-93F7-151CE44298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11" t="17305" r="469" b="1204"/>
          <a:stretch>
            <a:fillRect/>
          </a:stretch>
        </p:blipFill>
        <p:spPr bwMode="auto">
          <a:xfrm>
            <a:off x="378247" y="1"/>
            <a:ext cx="4076047" cy="410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evSecOps: What Is It and Why Is It Gaining Momentum in the Industry? |  Mercari Engineering">
            <a:extLst>
              <a:ext uri="{FF2B5EF4-FFF2-40B4-BE49-F238E27FC236}">
                <a16:creationId xmlns:a16="http://schemas.microsoft.com/office/drawing/2014/main" id="{132D4F62-A1B5-28B0-5367-1F830860F2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58"/>
          <a:stretch>
            <a:fillRect/>
          </a:stretch>
        </p:blipFill>
        <p:spPr bwMode="auto">
          <a:xfrm>
            <a:off x="3121101" y="4206607"/>
            <a:ext cx="6309338" cy="226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54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Agile Ritual And Terminology: Part Two – Iraqi Innovators">
            <a:extLst>
              <a:ext uri="{FF2B5EF4-FFF2-40B4-BE49-F238E27FC236}">
                <a16:creationId xmlns:a16="http://schemas.microsoft.com/office/drawing/2014/main" id="{9977EDCE-8471-C617-3E39-9C599E8CF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56" y="60023"/>
            <a:ext cx="10109813" cy="679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512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6A81576-9CDB-7DC8-B693-888381069C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8AA23C-1152-9126-F033-DAC1DDC0C3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CFC30B-2465-B168-3E1C-8560F42F1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90500"/>
            <a:ext cx="7620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34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A2646-98F2-76FC-022F-67BBC1DCC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What Is DevOps? Definition, Goals &amp; Benefits | IAMOPS">
            <a:extLst>
              <a:ext uri="{FF2B5EF4-FFF2-40B4-BE49-F238E27FC236}">
                <a16:creationId xmlns:a16="http://schemas.microsoft.com/office/drawing/2014/main" id="{CB8CFC4F-5C38-7997-CB1E-13384DEB5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86299" cy="694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699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8A0326-8600-E571-8A0B-71DF94EC6E47}"/>
              </a:ext>
            </a:extLst>
          </p:cNvPr>
          <p:cNvSpPr txBox="1"/>
          <p:nvPr/>
        </p:nvSpPr>
        <p:spPr>
          <a:xfrm>
            <a:off x="680992" y="1105089"/>
            <a:ext cx="1120620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800"/>
              </a:spcAft>
              <a:buNone/>
            </a:pPr>
            <a:r>
              <a:rPr lang="en-US" sz="2400" b="0" i="0" dirty="0">
                <a:effectLst/>
                <a:latin typeface="Open Sans" panose="020B0606030504020204" pitchFamily="34" charset="0"/>
              </a:rPr>
              <a:t>“DevOps is a </a:t>
            </a:r>
            <a:r>
              <a:rPr lang="en-US" sz="2400" b="1" i="0" dirty="0"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set of practices </a:t>
            </a:r>
            <a:r>
              <a:rPr lang="en-US" sz="2400" b="0" i="0" dirty="0">
                <a:effectLst/>
                <a:latin typeface="Open Sans" panose="020B0606030504020204" pitchFamily="34" charset="0"/>
              </a:rPr>
              <a:t>that combines software development (Dev) and IT operations (Ops). </a:t>
            </a:r>
          </a:p>
          <a:p>
            <a:pPr algn="l">
              <a:spcAft>
                <a:spcPts val="1800"/>
              </a:spcAft>
              <a:buNone/>
            </a:pPr>
            <a:r>
              <a:rPr lang="en-US" sz="2400" b="0" i="0" dirty="0">
                <a:effectLst/>
                <a:latin typeface="Open Sans" panose="020B0606030504020204" pitchFamily="34" charset="0"/>
              </a:rPr>
              <a:t>It aims to </a:t>
            </a:r>
            <a:r>
              <a:rPr lang="en-US" sz="2400" b="0" i="0" dirty="0">
                <a:effectLst/>
                <a:highlight>
                  <a:srgbClr val="00FFFF"/>
                </a:highlight>
                <a:latin typeface="Open Sans" panose="020B0606030504020204" pitchFamily="34" charset="0"/>
              </a:rPr>
              <a:t>shorten the systems development life cycle </a:t>
            </a:r>
            <a:r>
              <a:rPr lang="en-US" sz="2400" b="0" i="0" dirty="0">
                <a:effectLst/>
                <a:latin typeface="Open Sans" panose="020B0606030504020204" pitchFamily="34" charset="0"/>
              </a:rPr>
              <a:t>and provide continuous delivery with high software quality. </a:t>
            </a:r>
          </a:p>
          <a:p>
            <a:pPr algn="l">
              <a:spcAft>
                <a:spcPts val="1800"/>
              </a:spcAft>
              <a:buNone/>
            </a:pPr>
            <a:r>
              <a:rPr lang="en-US" sz="2400" b="0" i="0" dirty="0">
                <a:effectLst/>
                <a:highlight>
                  <a:srgbClr val="00FF00"/>
                </a:highlight>
                <a:latin typeface="Open Sans" panose="020B0606030504020204" pitchFamily="34" charset="0"/>
              </a:rPr>
              <a:t>DevOps is complementary with Agile software development</a:t>
            </a:r>
            <a:r>
              <a:rPr lang="en-US" sz="2400" b="0" i="0" dirty="0">
                <a:effectLst/>
                <a:latin typeface="Open Sans" panose="020B0606030504020204" pitchFamily="34" charset="0"/>
              </a:rPr>
              <a:t>; several DevOps aspects came from Agile methodology.”</a:t>
            </a:r>
          </a:p>
          <a:p>
            <a:pPr algn="l">
              <a:spcAft>
                <a:spcPts val="1800"/>
              </a:spcAft>
              <a:buNone/>
            </a:pPr>
            <a:r>
              <a:rPr lang="en-US" sz="2400" b="0" i="0" dirty="0">
                <a:effectLst/>
                <a:latin typeface="Open Sans" panose="020B0606030504020204" pitchFamily="34" charset="0"/>
              </a:rPr>
              <a:t>AND </a:t>
            </a:r>
          </a:p>
          <a:p>
            <a:pPr algn="l">
              <a:spcAft>
                <a:spcPts val="1800"/>
              </a:spcAft>
              <a:buNone/>
            </a:pPr>
            <a:r>
              <a:rPr lang="en-US" sz="2400" b="0" i="0" dirty="0">
                <a:effectLst/>
                <a:latin typeface="Open Sans" panose="020B0606030504020204" pitchFamily="34" charset="0"/>
              </a:rPr>
              <a:t>“a set of practices intended to </a:t>
            </a:r>
            <a:r>
              <a:rPr lang="en-US" sz="2400" b="1" i="0" dirty="0">
                <a:effectLst/>
                <a:highlight>
                  <a:srgbClr val="FF00FF"/>
                </a:highlight>
                <a:latin typeface="Open Sans" panose="020B0606030504020204" pitchFamily="34" charset="0"/>
              </a:rPr>
              <a:t>reduce the time</a:t>
            </a:r>
            <a:r>
              <a:rPr lang="en-US" sz="2400" b="1" i="0" dirty="0">
                <a:effectLst/>
                <a:latin typeface="Open Sans" panose="020B0606030504020204" pitchFamily="34" charset="0"/>
              </a:rPr>
              <a:t> </a:t>
            </a:r>
            <a:r>
              <a:rPr lang="en-US" sz="2400" b="0" i="0" dirty="0">
                <a:effectLst/>
                <a:latin typeface="Open Sans" panose="020B0606030504020204" pitchFamily="34" charset="0"/>
              </a:rPr>
              <a:t>between committing a change to a system and the change being placed into normal production, while ensuring </a:t>
            </a:r>
            <a:r>
              <a:rPr lang="en-US" sz="2400" b="1" i="0" dirty="0">
                <a:effectLst/>
                <a:highlight>
                  <a:srgbClr val="FF00FF"/>
                </a:highlight>
                <a:latin typeface="Open Sans" panose="020B0606030504020204" pitchFamily="34" charset="0"/>
              </a:rPr>
              <a:t>high quality</a:t>
            </a:r>
            <a:r>
              <a:rPr lang="en-US" sz="2400" b="0" i="0" dirty="0">
                <a:effectLst/>
                <a:latin typeface="Open Sans" panose="020B0606030504020204" pitchFamily="34" charset="0"/>
              </a:rPr>
              <a:t>”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893CAD-AD40-7330-69FD-3D8E3FEAC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DevOps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19468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A493D-BF4B-04CE-ECF5-6481C10D2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C37925-28CA-28B2-A844-13CE911AB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0600"/>
            <a:ext cx="4850176" cy="5391150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Source Code Management (Version Control):</a:t>
            </a:r>
            <a:r>
              <a:rPr lang="en-US" dirty="0"/>
              <a:t> Developers commit code to shared repositories (e.g., GitHub, GitLab), triggering the pipeline.</a:t>
            </a:r>
          </a:p>
          <a:p>
            <a:r>
              <a:rPr lang="en-US" b="1" dirty="0"/>
              <a:t>Continuous Integration (CI):</a:t>
            </a:r>
            <a:r>
              <a:rPr lang="en-US" dirty="0"/>
              <a:t> Code changes are automatically built and tested to detect issues early, ensuring code quality.</a:t>
            </a:r>
          </a:p>
          <a:p>
            <a:r>
              <a:rPr lang="en-US" b="1" dirty="0"/>
              <a:t>Continuous Testing (CT):</a:t>
            </a:r>
            <a:r>
              <a:rPr lang="en-US" dirty="0"/>
              <a:t> Automated tests are run to validate functionality and security, preventing bugs from reaching production.</a:t>
            </a:r>
          </a:p>
          <a:p>
            <a:r>
              <a:rPr lang="en-US" b="1" dirty="0"/>
              <a:t>Continuous Delivery/Deployment (CD):</a:t>
            </a:r>
            <a:r>
              <a:rPr lang="en-US" dirty="0"/>
              <a:t> Validated code is automatically deployed to staging or production environments, allowing for frequent, low-risk releases.</a:t>
            </a:r>
          </a:p>
          <a:p>
            <a:r>
              <a:rPr lang="en-US" b="1" dirty="0"/>
              <a:t>Continuous Monitoring:</a:t>
            </a:r>
            <a:r>
              <a:rPr lang="en-US" dirty="0"/>
              <a:t> Production environments are continuously monitored to provide immediate feedback on performance and stability. </a:t>
            </a:r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1C28E7-DE47-6EC2-B4F0-382872F49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DevOps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7285E2-8C3F-0B35-BC47-C03F32222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556" y="1514895"/>
            <a:ext cx="6716157" cy="382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06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4909C-E705-33B4-2E15-4DF765FBA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949CCE-C6BC-9D48-94DC-ACD1D2E5C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170" name="Picture 2" descr="Top DevOps tools for high-scale infrastructure | RAPS Consulting Inc posted  on the topic | LinkedIn">
            <a:extLst>
              <a:ext uri="{FF2B5EF4-FFF2-40B4-BE49-F238E27FC236}">
                <a16:creationId xmlns:a16="http://schemas.microsoft.com/office/drawing/2014/main" id="{36D86125-4AA1-7687-405A-271D1AC393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566"/>
          <a:stretch>
            <a:fillRect/>
          </a:stretch>
        </p:blipFill>
        <p:spPr bwMode="auto">
          <a:xfrm>
            <a:off x="140859" y="1471882"/>
            <a:ext cx="3223098" cy="114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Top DevOps tools for high-scale infrastructure | RAPS Consulting Inc posted  on the topic | LinkedIn">
            <a:extLst>
              <a:ext uri="{FF2B5EF4-FFF2-40B4-BE49-F238E27FC236}">
                <a16:creationId xmlns:a16="http://schemas.microsoft.com/office/drawing/2014/main" id="{D78ECE08-8649-736D-D23E-960C3C73A5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13" b="54324"/>
          <a:stretch>
            <a:fillRect/>
          </a:stretch>
        </p:blipFill>
        <p:spPr bwMode="auto">
          <a:xfrm>
            <a:off x="3845825" y="1471882"/>
            <a:ext cx="7960074" cy="186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Using tools isolated cartoon vector illustration. Child using tool set,  play with toy hammer, real screwdriver for kids, practical life, montessori  method, practical learning vector cartoon Stock Vector Image &amp; Art -">
            <a:extLst>
              <a:ext uri="{FF2B5EF4-FFF2-40B4-BE49-F238E27FC236}">
                <a16:creationId xmlns:a16="http://schemas.microsoft.com/office/drawing/2014/main" id="{BC8E0EA7-4BD1-7AAA-AC78-0961FB7019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42" b="17109"/>
          <a:stretch>
            <a:fillRect/>
          </a:stretch>
        </p:blipFill>
        <p:spPr bwMode="auto">
          <a:xfrm>
            <a:off x="8100229" y="4361153"/>
            <a:ext cx="2376813" cy="184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23343354-9E8D-5B10-14AE-89F5CD77DB3A}"/>
              </a:ext>
            </a:extLst>
          </p:cNvPr>
          <p:cNvSpPr/>
          <p:nvPr/>
        </p:nvSpPr>
        <p:spPr>
          <a:xfrm>
            <a:off x="5067759" y="4505899"/>
            <a:ext cx="2533880" cy="1013552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6 tools DevOps is easy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128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0DF75-DA0F-4878-9B7A-DDB72ECC4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C95508-5844-636C-D4B9-5AF841E82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B61FEF-D94B-326D-36F9-753037A24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"/>
            <a:ext cx="12192000" cy="685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362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01D520A-1583-6B73-3D28-66CB25B21F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A09606-94BF-0952-9E93-CCBDEB1917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1C9AEC8-0EBE-3A8E-51D6-E2D995A60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18" y="136069"/>
            <a:ext cx="11195964" cy="658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448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04621-3EE4-AC79-3ECD-6563D99DD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596BF-078D-2BD4-7D82-4F12CC385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 descr="Top Strategic Technology Trends for 2026 | Gartner">
            <a:extLst>
              <a:ext uri="{FF2B5EF4-FFF2-40B4-BE49-F238E27FC236}">
                <a16:creationId xmlns:a16="http://schemas.microsoft.com/office/drawing/2014/main" id="{030DBA04-292F-1E42-4FD6-E2D33E032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0"/>
            <a:ext cx="121761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3A0421-974F-331D-55ED-12829D7CA11E}"/>
              </a:ext>
            </a:extLst>
          </p:cNvPr>
          <p:cNvSpPr txBox="1"/>
          <p:nvPr/>
        </p:nvSpPr>
        <p:spPr>
          <a:xfrm>
            <a:off x="352541" y="5988734"/>
            <a:ext cx="6004192" cy="646331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b="1" dirty="0"/>
              <a:t>The 10 technology trends shaping the next five years</a:t>
            </a:r>
          </a:p>
          <a:p>
            <a:r>
              <a:rPr lang="en-US" dirty="0"/>
              <a:t>In 2026, disruption is accelerating and AI is no longer optional. </a:t>
            </a:r>
          </a:p>
        </p:txBody>
      </p:sp>
    </p:spTree>
    <p:extLst>
      <p:ext uri="{BB962C8B-B14F-4D97-AF65-F5344CB8AC3E}">
        <p14:creationId xmlns:p14="http://schemas.microsoft.com/office/powerpoint/2010/main" val="1708161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4084E-4505-6BC2-E1E6-75A8F6AA0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BF003-7705-D02A-BA17-7CEE22CC59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DevOps Stage 1: Plan</a:t>
            </a:r>
            <a:endParaRPr lang="en-IN" dirty="0"/>
          </a:p>
        </p:txBody>
      </p:sp>
      <p:pic>
        <p:nvPicPr>
          <p:cNvPr id="11266" name="Picture 2" descr="Sg (sangaviganesh9805) – Profile | Pinterest">
            <a:extLst>
              <a:ext uri="{FF2B5EF4-FFF2-40B4-BE49-F238E27FC236}">
                <a16:creationId xmlns:a16="http://schemas.microsoft.com/office/drawing/2014/main" id="{CC5148B0-F97F-7B58-9F4D-EF18A62B98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62" b="6859"/>
          <a:stretch>
            <a:fillRect/>
          </a:stretch>
        </p:blipFill>
        <p:spPr bwMode="auto">
          <a:xfrm>
            <a:off x="7394023" y="462708"/>
            <a:ext cx="4507866" cy="567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op DevOps tools for high-scale infrastructure | RAPS Consulting Inc posted  on the topic | LinkedIn">
            <a:extLst>
              <a:ext uri="{FF2B5EF4-FFF2-40B4-BE49-F238E27FC236}">
                <a16:creationId xmlns:a16="http://schemas.microsoft.com/office/drawing/2014/main" id="{AF687DCE-C73D-3E3F-12CF-0F74252DB2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13" b="54324"/>
          <a:stretch>
            <a:fillRect/>
          </a:stretch>
        </p:blipFill>
        <p:spPr bwMode="auto">
          <a:xfrm>
            <a:off x="1181498" y="5352067"/>
            <a:ext cx="5682011" cy="133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In Progress color icon in PNG, SVG">
            <a:extLst>
              <a:ext uri="{FF2B5EF4-FFF2-40B4-BE49-F238E27FC236}">
                <a16:creationId xmlns:a16="http://schemas.microsoft.com/office/drawing/2014/main" id="{1F4886D5-BE7B-AE4F-97B5-B52A4607E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169" y="4869235"/>
            <a:ext cx="535786" cy="53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lan your Contract Creation Demo | Mochadocs">
            <a:extLst>
              <a:ext uri="{FF2B5EF4-FFF2-40B4-BE49-F238E27FC236}">
                <a16:creationId xmlns:a16="http://schemas.microsoft.com/office/drawing/2014/main" id="{9A754706-2B3D-C0F3-BC1F-E2FD7EC70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648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6417B-F9E3-62E6-3CF2-8315854D3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9976A7-A79D-6FCB-ED55-07B58DA62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0600"/>
            <a:ext cx="5867400" cy="5391150"/>
          </a:xfrm>
        </p:spPr>
        <p:txBody>
          <a:bodyPr>
            <a:normAutofit/>
          </a:bodyPr>
          <a:lstStyle/>
          <a:p>
            <a:r>
              <a:rPr lang="en-US" sz="2800" dirty="0">
                <a:hlinkClick r:id="rId2"/>
              </a:rPr>
              <a:t>Atlassian Jira</a:t>
            </a:r>
            <a:r>
              <a:rPr lang="en-US" sz="2800" dirty="0"/>
              <a:t> is a premier, highly customizable project management tool designed for tracking, agile software development, and workflow automation. </a:t>
            </a:r>
          </a:p>
          <a:p>
            <a:endParaRPr lang="en-US" sz="2800" dirty="0"/>
          </a:p>
          <a:p>
            <a:r>
              <a:rPr lang="en-US" sz="2800" dirty="0"/>
              <a:t>It acts as a central hub for planning, organizing, and delivering projects, using "issues" to track tasks, bugs, and user stories through customized Kanban or Scrum boards. </a:t>
            </a:r>
            <a:endParaRPr lang="en-IN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6DFF6A-2813-76AC-21E9-0AE77E9E3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with Atlassian's Jira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AF5851-0F8E-8B14-CC29-A1D0FCF65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919" y="1617604"/>
            <a:ext cx="5004782" cy="449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910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F6640-37E6-1045-8C7B-0DCFA3ACE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344105-E1E5-F512-9E99-A53C233DB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72" y="164335"/>
            <a:ext cx="8395093" cy="21264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8C0D48-A335-6D61-5BD3-1EE861CD9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957" y="2936217"/>
            <a:ext cx="5695720" cy="2864711"/>
          </a:xfrm>
          <a:prstGeom prst="rect">
            <a:avLst/>
          </a:prstGeom>
        </p:spPr>
      </p:pic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35173D7B-10A0-F33D-623C-05E7DCB27D16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16278" y="2123095"/>
            <a:ext cx="1526655" cy="50677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4B0FD2A-84AE-5265-1BB2-03614F37D08A}"/>
              </a:ext>
            </a:extLst>
          </p:cNvPr>
          <p:cNvSpPr txBox="1"/>
          <p:nvPr/>
        </p:nvSpPr>
        <p:spPr>
          <a:xfrm>
            <a:off x="1101685" y="6004192"/>
            <a:ext cx="6323683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Select </a:t>
            </a:r>
            <a:r>
              <a:rPr lang="en-US" dirty="0" err="1"/>
              <a:t>Scurm</a:t>
            </a:r>
            <a:r>
              <a:rPr lang="en-US" dirty="0"/>
              <a:t> and proceed with UseTemplate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4795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AAF67-DC7C-40EF-6362-A144AE630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9D5F9AE-9BEB-70F6-6B51-5C0F409D1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975" y="1188904"/>
            <a:ext cx="3854775" cy="539115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D222015-F7CC-E8D3-EBD3-E8740D1DC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S/w Development </a:t>
            </a:r>
            <a:r>
              <a:rPr lang="en-US" sz="2800" dirty="0">
                <a:sym typeface="Wingdings" panose="05000000000000000000" pitchFamily="2" charset="2"/>
              </a:rPr>
              <a:t> SCRUM  </a:t>
            </a:r>
            <a:r>
              <a:rPr lang="en-US" sz="2800" dirty="0"/>
              <a:t>Use template</a:t>
            </a:r>
            <a:r>
              <a:rPr lang="en-US" sz="2800" dirty="0">
                <a:sym typeface="Wingdings" panose="05000000000000000000" pitchFamily="2" charset="2"/>
              </a:rPr>
              <a:t> Create Space</a:t>
            </a:r>
            <a:endParaRPr lang="en-IN" sz="2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9C2C55-72EA-990E-60DF-55E0CF59F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996" y="876302"/>
            <a:ext cx="5338918" cy="54591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F4F7290-CC54-F4A8-77C1-458E383936FD}"/>
              </a:ext>
            </a:extLst>
          </p:cNvPr>
          <p:cNvSpPr txBox="1"/>
          <p:nvPr/>
        </p:nvSpPr>
        <p:spPr>
          <a:xfrm>
            <a:off x="4259750" y="1740665"/>
            <a:ext cx="1678342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 the dashboard… use Backlog to create Sprint</a:t>
            </a:r>
            <a:endParaRPr lang="en-IN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5D1E301-432E-F4F7-247D-5CC2B21B7F14}"/>
              </a:ext>
            </a:extLst>
          </p:cNvPr>
          <p:cNvCxnSpPr>
            <a:stCxn id="16" idx="2"/>
          </p:cNvCxnSpPr>
          <p:nvPr/>
        </p:nvCxnSpPr>
        <p:spPr>
          <a:xfrm>
            <a:off x="5098921" y="2940994"/>
            <a:ext cx="1262075" cy="88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960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7918893-4E70-31E0-FC4F-BA06EDF1B7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418B41-F6D5-30EC-17B7-5FF55D8A1F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A0B36F-8EDA-6EE1-C346-73F815234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341"/>
            <a:ext cx="12192000" cy="605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1659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DE641BD-7E5B-56AA-671A-E50F21B96F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E5368D-712E-98BC-0BF5-58C532FED5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D4D182-E88A-D136-1CFE-07413A997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50" y="0"/>
            <a:ext cx="11888299" cy="6858000"/>
          </a:xfrm>
          <a:prstGeom prst="rect">
            <a:avLst/>
          </a:prstGeom>
        </p:spPr>
      </p:pic>
      <p:sp>
        <p:nvSpPr>
          <p:cNvPr id="10" name="Cloud 9">
            <a:extLst>
              <a:ext uri="{FF2B5EF4-FFF2-40B4-BE49-F238E27FC236}">
                <a16:creationId xmlns:a16="http://schemas.microsoft.com/office/drawing/2014/main" id="{3B463E94-6967-5D8E-CE1C-E365FA1A9CE8}"/>
              </a:ext>
            </a:extLst>
          </p:cNvPr>
          <p:cNvSpPr/>
          <p:nvPr/>
        </p:nvSpPr>
        <p:spPr>
          <a:xfrm>
            <a:off x="892366" y="4682169"/>
            <a:ext cx="4307595" cy="1344058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Coding starts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8373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EF08C-1872-33C0-E7F7-8011A9333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D8E2A-7FC4-280F-9F1B-053AB6A7E4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DevOps Stage 2: Develop and Build</a:t>
            </a:r>
            <a:endParaRPr lang="en-IN" dirty="0"/>
          </a:p>
        </p:txBody>
      </p:sp>
      <p:pic>
        <p:nvPicPr>
          <p:cNvPr id="6" name="Picture 2" descr="Top DevOps tools for high-scale infrastructure | RAPS Consulting Inc posted  on the topic | LinkedIn">
            <a:extLst>
              <a:ext uri="{FF2B5EF4-FFF2-40B4-BE49-F238E27FC236}">
                <a16:creationId xmlns:a16="http://schemas.microsoft.com/office/drawing/2014/main" id="{60A2F05F-8473-6338-CF29-F0EF64ED44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13" b="54324"/>
          <a:stretch>
            <a:fillRect/>
          </a:stretch>
        </p:blipFill>
        <p:spPr bwMode="auto">
          <a:xfrm>
            <a:off x="1181498" y="5352067"/>
            <a:ext cx="5682011" cy="133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Building Strong Basement Weak Vadivelu Tamil Comdy &quot; Poster for Sale by  FRGMNTSatelier | Redbubble">
            <a:extLst>
              <a:ext uri="{FF2B5EF4-FFF2-40B4-BE49-F238E27FC236}">
                <a16:creationId xmlns:a16="http://schemas.microsoft.com/office/drawing/2014/main" id="{56879023-AA38-1A11-5854-A0B1EE5FF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8338" y="3039251"/>
            <a:ext cx="2864062" cy="381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Download Check Mark, Tick Mark, Check. Royalty-Free Vector Graphic - Pixabay">
            <a:extLst>
              <a:ext uri="{FF2B5EF4-FFF2-40B4-BE49-F238E27FC236}">
                <a16:creationId xmlns:a16="http://schemas.microsoft.com/office/drawing/2014/main" id="{21C607BE-68CA-B30D-536E-B1B6D9EE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207" y="5043340"/>
            <a:ext cx="535785" cy="52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In Progress color icon in PNG, SVG">
            <a:extLst>
              <a:ext uri="{FF2B5EF4-FFF2-40B4-BE49-F238E27FC236}">
                <a16:creationId xmlns:a16="http://schemas.microsoft.com/office/drawing/2014/main" id="{C52FE9EC-8F69-FF8A-8419-9FF764A45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620" y="5019837"/>
            <a:ext cx="535786" cy="53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215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DA8A6-1E7D-098E-3342-DCC68857E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Git vs GitHub: What's the Difference? | Vikash Kumar Yadav posted on the  topic | LinkedIn">
            <a:extLst>
              <a:ext uri="{FF2B5EF4-FFF2-40B4-BE49-F238E27FC236}">
                <a16:creationId xmlns:a16="http://schemas.microsoft.com/office/drawing/2014/main" id="{1E97D17B-44A2-3CD2-5721-594577E6E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255" y="0"/>
            <a:ext cx="7354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1C02C5B-B6F5-6759-4998-1DCABBDF74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446" r="31398"/>
          <a:stretch>
            <a:fillRect/>
          </a:stretch>
        </p:blipFill>
        <p:spPr>
          <a:xfrm>
            <a:off x="0" y="0"/>
            <a:ext cx="4560983" cy="690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759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3504A-E390-CCDB-161F-04F74D74A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490FAE-14AD-5370-F26F-0A255534D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2177F4-1A99-BDCE-AA77-ECE40446B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9458" name="Picture 2" descr="Understanding the Difference Between Git and GitHub">
            <a:extLst>
              <a:ext uri="{FF2B5EF4-FFF2-40B4-BE49-F238E27FC236}">
                <a16:creationId xmlns:a16="http://schemas.microsoft.com/office/drawing/2014/main" id="{F13B7C58-0697-5965-70ED-555E9DC7D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6302"/>
            <a:ext cx="12192000" cy="549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2242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F6659-AEE6-3F16-B06C-896C4166B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DEA9F5-E6B4-2345-4E57-5FB2EC58F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39ACDD-3996-9751-8AB9-41085E41C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and GitHub working together for VCS</a:t>
            </a:r>
            <a:endParaRPr lang="en-IN" dirty="0"/>
          </a:p>
        </p:txBody>
      </p:sp>
      <p:pic>
        <p:nvPicPr>
          <p:cNvPr id="20484" name="Picture 4" descr="Deep Dive in Git &amp; GitHub">
            <a:extLst>
              <a:ext uri="{FF2B5EF4-FFF2-40B4-BE49-F238E27FC236}">
                <a16:creationId xmlns:a16="http://schemas.microsoft.com/office/drawing/2014/main" id="{BE968787-BB89-202C-44CD-738F509C3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900113"/>
            <a:ext cx="11934825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080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22DB4-4B25-E68A-C425-6F35108F0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583BE-4005-DA42-EC5E-A2CF367C9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 descr="Agile and DevOps Hype Cycle to Guide Tech Investment | Gartner">
            <a:extLst>
              <a:ext uri="{FF2B5EF4-FFF2-40B4-BE49-F238E27FC236}">
                <a16:creationId xmlns:a16="http://schemas.microsoft.com/office/drawing/2014/main" id="{79F9E00A-CA7A-1D19-E1CD-8A7BE730C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0"/>
            <a:ext cx="121761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589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it | Jenkins plug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635" y="1859300"/>
            <a:ext cx="866775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952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Git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83046" y="1600201"/>
            <a:ext cx="10843157" cy="441959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Nearly Every Operation Is Local:</a:t>
            </a:r>
          </a:p>
          <a:p>
            <a:pPr lvl="1"/>
            <a:r>
              <a:rPr lang="en-US" sz="2000" dirty="0"/>
              <a:t>Most operations in </a:t>
            </a:r>
            <a:r>
              <a:rPr lang="en-US" sz="2000" dirty="0" err="1"/>
              <a:t>Git</a:t>
            </a:r>
            <a:r>
              <a:rPr lang="en-US" sz="2000" dirty="0"/>
              <a:t> need only local files and resources to operate</a:t>
            </a:r>
          </a:p>
          <a:p>
            <a:pPr lvl="1"/>
            <a:r>
              <a:rPr lang="en-US" sz="2000" dirty="0"/>
              <a:t>you have the entire history of the project right there on your local disk, most operations seem almost instantaneous</a:t>
            </a:r>
          </a:p>
          <a:p>
            <a:r>
              <a:rPr lang="en-US" sz="2400" dirty="0" err="1"/>
              <a:t>Git</a:t>
            </a:r>
            <a:r>
              <a:rPr lang="en-US" sz="2400" dirty="0"/>
              <a:t> Has Integrity</a:t>
            </a:r>
          </a:p>
          <a:p>
            <a:pPr lvl="1"/>
            <a:r>
              <a:rPr lang="en-US" sz="2000" dirty="0"/>
              <a:t>Everything in </a:t>
            </a:r>
            <a:r>
              <a:rPr lang="en-US" sz="2000" dirty="0" err="1"/>
              <a:t>Git</a:t>
            </a:r>
            <a:r>
              <a:rPr lang="en-US" sz="2000" dirty="0"/>
              <a:t> is check-summed before it is stored and is then referred to by that checksum</a:t>
            </a:r>
          </a:p>
          <a:p>
            <a:pPr lvl="1"/>
            <a:r>
              <a:rPr lang="en-US" sz="2000" dirty="0"/>
              <a:t>You can’t lose information in transit or get file corruption without </a:t>
            </a:r>
            <a:r>
              <a:rPr lang="en-US" sz="2000" dirty="0" err="1"/>
              <a:t>Git</a:t>
            </a:r>
            <a:r>
              <a:rPr lang="en-US" sz="2000" dirty="0"/>
              <a:t> being able to detect it.</a:t>
            </a:r>
          </a:p>
          <a:p>
            <a:r>
              <a:rPr lang="en-US" sz="2400" dirty="0" err="1"/>
              <a:t>Git</a:t>
            </a:r>
            <a:r>
              <a:rPr lang="en-US" sz="2400" dirty="0"/>
              <a:t> Generally Only Adds Data</a:t>
            </a:r>
          </a:p>
          <a:p>
            <a:pPr lvl="1"/>
            <a:r>
              <a:rPr lang="en-US" sz="2000" dirty="0"/>
              <a:t>When you do actions in </a:t>
            </a:r>
            <a:r>
              <a:rPr lang="en-US" sz="2000" dirty="0" err="1"/>
              <a:t>Git</a:t>
            </a:r>
            <a:r>
              <a:rPr lang="en-US" sz="2000" dirty="0"/>
              <a:t>, nearly all of them only add data to the </a:t>
            </a:r>
            <a:r>
              <a:rPr lang="en-US" sz="2000" dirty="0" err="1"/>
              <a:t>Git</a:t>
            </a:r>
            <a:r>
              <a:rPr lang="en-US" sz="2000" dirty="0"/>
              <a:t> database</a:t>
            </a:r>
          </a:p>
          <a:p>
            <a:pPr lvl="1"/>
            <a:r>
              <a:rPr lang="en-US" sz="2000" dirty="0"/>
              <a:t>After you commit a snapshot into </a:t>
            </a:r>
            <a:r>
              <a:rPr lang="en-US" sz="2000" dirty="0" err="1"/>
              <a:t>Git</a:t>
            </a:r>
            <a:r>
              <a:rPr lang="en-US" sz="2000" dirty="0"/>
              <a:t>, it is very difficult to lose, especially if you regularly push your database to another repository</a:t>
            </a:r>
          </a:p>
          <a:p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How it works?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45AAA8-E013-4AA8-AA89-547673E90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533" y="160569"/>
            <a:ext cx="1132533" cy="103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730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228600" y="2093204"/>
            <a:ext cx="4255265" cy="4288545"/>
          </a:xfrm>
        </p:spPr>
        <p:txBody>
          <a:bodyPr>
            <a:normAutofit/>
          </a:bodyPr>
          <a:lstStyle/>
          <a:p>
            <a:r>
              <a:rPr lang="en-US" sz="2000" dirty="0" err="1"/>
              <a:t>Git</a:t>
            </a:r>
            <a:r>
              <a:rPr lang="en-US" sz="2000" dirty="0"/>
              <a:t> has three main states that your files can reside in: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b="1" dirty="0"/>
              <a:t>Committed : </a:t>
            </a:r>
            <a:r>
              <a:rPr lang="en-US" sz="1800" dirty="0"/>
              <a:t>Committed means that the data is safely stored in your local database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b="1" dirty="0"/>
              <a:t>Modified : </a:t>
            </a:r>
            <a:r>
              <a:rPr lang="en-US" sz="1800" dirty="0"/>
              <a:t>Modified means that you have changed the file but have not committed it to your database yet.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b="1" dirty="0"/>
              <a:t>Staged : </a:t>
            </a:r>
            <a:r>
              <a:rPr lang="en-US" sz="1800" dirty="0"/>
              <a:t>Staged means that you have marked a modified file in its current version to go into your next commit snapshot</a:t>
            </a:r>
            <a:r>
              <a:rPr lang="en-US" sz="2000" dirty="0"/>
              <a:t>.</a:t>
            </a: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States of </a:t>
            </a:r>
            <a:r>
              <a:rPr lang="en-US" dirty="0" err="1"/>
              <a:t>Git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8737" y="1533583"/>
            <a:ext cx="11198225" cy="3952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three states of </a:t>
            </a:r>
            <a:r>
              <a:rPr lang="en-US" dirty="0" err="1"/>
              <a:t>Git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45AAA8-E013-4AA8-AA89-547673E90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332" y="142646"/>
            <a:ext cx="729509" cy="6672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30B4E6-FB03-6C9F-0E0A-6FFD16F41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615" y="1158548"/>
            <a:ext cx="7391648" cy="427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206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Git</a:t>
            </a:r>
            <a:r>
              <a:rPr lang="en-US" dirty="0"/>
              <a:t> Project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8" y="1726722"/>
            <a:ext cx="5113086" cy="4648199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Git</a:t>
            </a:r>
            <a:r>
              <a:rPr lang="en-US" dirty="0"/>
              <a:t> directory:</a:t>
            </a:r>
          </a:p>
          <a:p>
            <a:pPr lvl="1"/>
            <a:r>
              <a:rPr lang="en-US" dirty="0"/>
              <a:t>It is where </a:t>
            </a:r>
            <a:r>
              <a:rPr lang="en-US" dirty="0" err="1"/>
              <a:t>Git</a:t>
            </a:r>
            <a:r>
              <a:rPr lang="en-US" dirty="0"/>
              <a:t> stores the metadata and object database for your project</a:t>
            </a:r>
          </a:p>
          <a:p>
            <a:pPr lvl="1"/>
            <a:r>
              <a:rPr lang="en-US" dirty="0"/>
              <a:t>It is copied when you clone a repository from another computer</a:t>
            </a:r>
          </a:p>
          <a:p>
            <a:r>
              <a:rPr lang="en-US" dirty="0"/>
              <a:t>The working tree:</a:t>
            </a:r>
          </a:p>
          <a:p>
            <a:pPr lvl="1"/>
            <a:r>
              <a:rPr lang="en-US" dirty="0"/>
              <a:t>It is a single checkout of one version of the project</a:t>
            </a:r>
          </a:p>
          <a:p>
            <a:pPr lvl="1"/>
            <a:r>
              <a:rPr lang="en-US" dirty="0"/>
              <a:t>These files are pulled out of the compressed database in the </a:t>
            </a:r>
            <a:r>
              <a:rPr lang="en-US" dirty="0" err="1"/>
              <a:t>Git</a:t>
            </a:r>
            <a:r>
              <a:rPr lang="en-US" dirty="0"/>
              <a:t> directory and placed on disk for you to use or modify</a:t>
            </a:r>
          </a:p>
          <a:p>
            <a:r>
              <a:rPr lang="en-US" dirty="0"/>
              <a:t>The staging area:</a:t>
            </a:r>
          </a:p>
          <a:p>
            <a:pPr lvl="1"/>
            <a:r>
              <a:rPr lang="en-US" dirty="0"/>
              <a:t>It is a file, generally contained in your </a:t>
            </a:r>
            <a:r>
              <a:rPr lang="en-US" dirty="0" err="1"/>
              <a:t>Git</a:t>
            </a:r>
            <a:r>
              <a:rPr lang="en-US" dirty="0"/>
              <a:t> directory</a:t>
            </a:r>
          </a:p>
          <a:p>
            <a:pPr lvl="1"/>
            <a:r>
              <a:rPr lang="en-US" dirty="0"/>
              <a:t>It stores information about what will go into your next commit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Git</a:t>
            </a:r>
            <a:r>
              <a:rPr lang="en-US" dirty="0"/>
              <a:t> Project will have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45AAA8-E013-4AA8-AA89-547673E90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600" y="5181600"/>
            <a:ext cx="1132533" cy="1035816"/>
          </a:xfrm>
          <a:prstGeom prst="rect">
            <a:avLst/>
          </a:prstGeom>
        </p:spPr>
      </p:pic>
      <p:pic>
        <p:nvPicPr>
          <p:cNvPr id="6" name="Picture 2" descr="Git – Hamhochoi">
            <a:extLst>
              <a:ext uri="{FF2B5EF4-FFF2-40B4-BE49-F238E27FC236}">
                <a16:creationId xmlns:a16="http://schemas.microsoft.com/office/drawing/2014/main" id="{09B6A0D5-74A4-0903-245E-1F03CAE5A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334" y="1340644"/>
            <a:ext cx="6726141" cy="488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388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Git</a:t>
            </a:r>
            <a:r>
              <a:rPr lang="en-US" dirty="0"/>
              <a:t> workflow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40099" y="1633081"/>
            <a:ext cx="4948150" cy="4525177"/>
          </a:xfrm>
        </p:spPr>
        <p:txBody>
          <a:bodyPr>
            <a:normAutofit/>
          </a:bodyPr>
          <a:lstStyle/>
          <a:p>
            <a:r>
              <a:rPr lang="en-US" sz="2400" dirty="0"/>
              <a:t>You modify files in your </a:t>
            </a:r>
            <a:r>
              <a:rPr lang="en-US" sz="2400" b="1" dirty="0"/>
              <a:t>working tree</a:t>
            </a:r>
          </a:p>
          <a:p>
            <a:r>
              <a:rPr lang="en-US" sz="2400" dirty="0"/>
              <a:t>You selectively stage just those changes you want to be part of your next commit; which adds only those changes to the </a:t>
            </a:r>
            <a:r>
              <a:rPr lang="en-US" sz="2400" b="1" dirty="0"/>
              <a:t>staging area.</a:t>
            </a:r>
          </a:p>
          <a:p>
            <a:r>
              <a:rPr lang="en-US" sz="2400" dirty="0"/>
              <a:t>You do a commit; which takes the files as they are in the staging area and stores that snapshot permanently to your </a:t>
            </a:r>
            <a:r>
              <a:rPr lang="en-US" sz="2400" b="1" dirty="0"/>
              <a:t>Git directory.</a:t>
            </a:r>
          </a:p>
          <a:p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basic </a:t>
            </a:r>
            <a:r>
              <a:rPr lang="en-US" dirty="0" err="1"/>
              <a:t>Git</a:t>
            </a:r>
            <a:r>
              <a:rPr lang="en-US" dirty="0"/>
              <a:t> workflow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45AAA8-E013-4AA8-AA89-547673E90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049" y="246472"/>
            <a:ext cx="647886" cy="592557"/>
          </a:xfrm>
          <a:prstGeom prst="rect">
            <a:avLst/>
          </a:prstGeom>
        </p:spPr>
      </p:pic>
      <p:pic>
        <p:nvPicPr>
          <p:cNvPr id="2050" name="Picture 2" descr="What is Git ? | Razorops">
            <a:extLst>
              <a:ext uri="{FF2B5EF4-FFF2-40B4-BE49-F238E27FC236}">
                <a16:creationId xmlns:a16="http://schemas.microsoft.com/office/drawing/2014/main" id="{7CB54FA4-3B65-9F8A-F3BC-E8169D3BC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8" r="5864"/>
          <a:stretch>
            <a:fillRect/>
          </a:stretch>
        </p:blipFill>
        <p:spPr bwMode="auto">
          <a:xfrm>
            <a:off x="6053621" y="1143001"/>
            <a:ext cx="5698280" cy="408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2140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What is Git Bash | Download a Terminal for Windows">
            <a:extLst>
              <a:ext uri="{FF2B5EF4-FFF2-40B4-BE49-F238E27FC236}">
                <a16:creationId xmlns:a16="http://schemas.microsoft.com/office/drawing/2014/main" id="{443F4A76-D30E-28A3-9CF5-8BBB47ED6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803" y="1586429"/>
            <a:ext cx="5743575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lan your Contract Creation Demo | Mochadocs">
            <a:extLst>
              <a:ext uri="{FF2B5EF4-FFF2-40B4-BE49-F238E27FC236}">
                <a16:creationId xmlns:a16="http://schemas.microsoft.com/office/drawing/2014/main" id="{E591F31C-7308-EA73-BC5D-D62D8FE1C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45AE8A-44F1-E11B-4CE5-A6BBF392B03F}"/>
              </a:ext>
            </a:extLst>
          </p:cNvPr>
          <p:cNvSpPr txBox="1"/>
          <p:nvPr/>
        </p:nvSpPr>
        <p:spPr>
          <a:xfrm>
            <a:off x="8240617" y="5640636"/>
            <a:ext cx="2027103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BASIC COMMANDS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28094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18FF7-C9E0-8881-77E0-184E5365B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E7FF3C-8433-3675-037F-C2A1EC1D1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Git bash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DDD2F0-8C00-BE80-5C0A-D31DDD6C2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978" y="876302"/>
            <a:ext cx="5153744" cy="14575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AEC531-F3E9-A3D8-7BBD-93F801EC99D3}"/>
              </a:ext>
            </a:extLst>
          </p:cNvPr>
          <p:cNvSpPr txBox="1"/>
          <p:nvPr/>
        </p:nvSpPr>
        <p:spPr>
          <a:xfrm>
            <a:off x="275422" y="1255923"/>
            <a:ext cx="2324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Git Version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EC72B3-4543-D3C8-61EB-EAB5E33AC0D1}"/>
              </a:ext>
            </a:extLst>
          </p:cNvPr>
          <p:cNvSpPr txBox="1"/>
          <p:nvPr/>
        </p:nvSpPr>
        <p:spPr>
          <a:xfrm>
            <a:off x="275421" y="2675263"/>
            <a:ext cx="2324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Git Initialize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AA6A1A-BA31-6E98-B390-9363EAA45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007" y="2478876"/>
            <a:ext cx="6535062" cy="762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51F18B-52FB-5906-A90D-1A59985AB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3007" y="3429000"/>
            <a:ext cx="6201640" cy="10955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82911E-654D-293E-B251-926E908ED83E}"/>
              </a:ext>
            </a:extLst>
          </p:cNvPr>
          <p:cNvSpPr txBox="1"/>
          <p:nvPr/>
        </p:nvSpPr>
        <p:spPr>
          <a:xfrm>
            <a:off x="275421" y="3620472"/>
            <a:ext cx="2324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Git Configuration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55749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EA5D1-0EC8-8A92-BB44-9F4CDE41F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889931-D7C4-3CA7-E8AE-11514D502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A07390-0836-323D-313F-EF706D69D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folder</a:t>
            </a:r>
            <a:r>
              <a:rPr lang="en-US" dirty="0">
                <a:sym typeface="Wingdings" panose="05000000000000000000" pitchFamily="2" charset="2"/>
              </a:rPr>
              <a:t> &amp; repository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10ADC6-536D-C5FB-585D-FCFF07AFD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0600"/>
            <a:ext cx="9267940" cy="31055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B5527A-517D-91AF-B01C-3CC787A5C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902" y="4210481"/>
            <a:ext cx="3044807" cy="23512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11FCE0-0469-A6A0-C552-BCF025355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626" y="876302"/>
            <a:ext cx="5990805" cy="18248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0470B2-2B69-1A14-7F6C-C1F4286D05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5298" y="2815426"/>
            <a:ext cx="1957944" cy="358506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2B3165-C485-137D-0F8D-CFC579CC0502}"/>
              </a:ext>
            </a:extLst>
          </p:cNvPr>
          <p:cNvCxnSpPr/>
          <p:nvPr/>
        </p:nvCxnSpPr>
        <p:spPr>
          <a:xfrm flipV="1">
            <a:off x="3161841" y="2049137"/>
            <a:ext cx="5023692" cy="494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79A4D2-3644-0932-C171-93BE3B71C100}"/>
              </a:ext>
            </a:extLst>
          </p:cNvPr>
          <p:cNvCxnSpPr/>
          <p:nvPr/>
        </p:nvCxnSpPr>
        <p:spPr>
          <a:xfrm flipH="1">
            <a:off x="3338111" y="3833870"/>
            <a:ext cx="174194" cy="2225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3623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955F0-3193-96B0-3444-89A3ED0C6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1B5845-C613-A77E-CA10-D8DF859ED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0599"/>
            <a:ext cx="3340865" cy="1212774"/>
          </a:xfrm>
          <a:solidFill>
            <a:schemeClr val="accent2"/>
          </a:solidFill>
        </p:spPr>
        <p:txBody>
          <a:bodyPr>
            <a:normAutofit fontScale="92500"/>
          </a:bodyPr>
          <a:lstStyle/>
          <a:p>
            <a:r>
              <a:rPr lang="en-US" sz="1600" dirty="0"/>
              <a:t>The </a:t>
            </a:r>
            <a:r>
              <a:rPr lang="en-US" sz="1600" b="1" dirty="0">
                <a:solidFill>
                  <a:srgbClr val="FF0000"/>
                </a:solidFill>
              </a:rPr>
              <a:t>touch</a:t>
            </a:r>
            <a:r>
              <a:rPr lang="en-US" sz="1600" dirty="0"/>
              <a:t> command is used to change file timestamps or create an empty file if it doesn't exist. It's often used to create placeholder files or update timestamps for build systems.</a:t>
            </a:r>
            <a:endParaRPr lang="en-IN" sz="1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D209B9-CF70-63BC-A96D-5412810A0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Untracked : Creating a new file 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B7068D-C691-12B6-F042-4B18EBB49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635" y="1164218"/>
            <a:ext cx="8512366" cy="18368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56F345-879C-D9BA-E3D4-A5C0713BC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752" y="3289013"/>
            <a:ext cx="7992590" cy="26959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DAB67C-61AA-3B0B-2F95-0E1E484301B5}"/>
              </a:ext>
            </a:extLst>
          </p:cNvPr>
          <p:cNvSpPr txBox="1"/>
          <p:nvPr/>
        </p:nvSpPr>
        <p:spPr>
          <a:xfrm>
            <a:off x="583894" y="3272011"/>
            <a:ext cx="2985571" cy="92333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Git status </a:t>
            </a:r>
          </a:p>
          <a:p>
            <a:endParaRPr lang="en-US" dirty="0"/>
          </a:p>
          <a:p>
            <a:r>
              <a:rPr lang="en-US" dirty="0"/>
              <a:t>Still untracked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C13EEA-4C27-9081-3E45-8419A5DA2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" y="4317258"/>
            <a:ext cx="3796457" cy="2196901"/>
          </a:xfrm>
          <a:prstGeom prst="rect">
            <a:avLst/>
          </a:prstGeom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307CE76-6706-D740-C9E8-40EF4418CA73}"/>
              </a:ext>
            </a:extLst>
          </p:cNvPr>
          <p:cNvCxnSpPr/>
          <p:nvPr/>
        </p:nvCxnSpPr>
        <p:spPr>
          <a:xfrm flipV="1">
            <a:off x="429658" y="4616067"/>
            <a:ext cx="3367602" cy="407625"/>
          </a:xfrm>
          <a:prstGeom prst="bent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953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43C86-9162-E16E-E533-0EFB156ED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9FD4BA-F033-005D-2008-70841F8FA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114BCA-F569-7BF2-EFA8-E9445EC85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Staged </a:t>
            </a:r>
            <a:r>
              <a:rPr lang="en-US" dirty="0">
                <a:sym typeface="Wingdings" panose="05000000000000000000" pitchFamily="2" charset="2"/>
              </a:rPr>
              <a:t> git add .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4DCD97-0EFD-C1EA-1093-475C16AF8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097" y="1386936"/>
            <a:ext cx="7592485" cy="24196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60101B-BF6D-1826-A664-F232A23D4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22" y="1507957"/>
            <a:ext cx="3796457" cy="2196901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0A3FB88B-9002-518D-B3DA-61919F6088AC}"/>
              </a:ext>
            </a:extLst>
          </p:cNvPr>
          <p:cNvCxnSpPr>
            <a:cxnSpLocks/>
          </p:cNvCxnSpPr>
          <p:nvPr/>
        </p:nvCxnSpPr>
        <p:spPr>
          <a:xfrm flipV="1">
            <a:off x="1388125" y="1806766"/>
            <a:ext cx="2974554" cy="605928"/>
          </a:xfrm>
          <a:prstGeom prst="bent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442FE94-A57B-5365-E948-291F91A448EE}"/>
              </a:ext>
            </a:extLst>
          </p:cNvPr>
          <p:cNvSpPr txBox="1"/>
          <p:nvPr/>
        </p:nvSpPr>
        <p:spPr>
          <a:xfrm>
            <a:off x="8174516" y="4087258"/>
            <a:ext cx="22143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Added to repository –color changed from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to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endParaRPr lang="en-IN" dirty="0">
              <a:solidFill>
                <a:srgbClr val="00B05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7177E2-0F40-97E5-0DCC-EE08B2B82CD7}"/>
              </a:ext>
            </a:extLst>
          </p:cNvPr>
          <p:cNvCxnSpPr/>
          <p:nvPr/>
        </p:nvCxnSpPr>
        <p:spPr>
          <a:xfrm>
            <a:off x="6841475" y="3704858"/>
            <a:ext cx="1156771" cy="745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6685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36F3BB-57E5-3053-31AE-218F436CF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This DevSecOps course provides a comprehensive deep dive into integrating security practices directly into the </a:t>
            </a:r>
            <a:r>
              <a:rPr lang="en-US" sz="2400" b="1" dirty="0"/>
              <a:t>DevOps lifecycle</a:t>
            </a:r>
            <a:r>
              <a:rPr lang="en-US" sz="2400" dirty="0"/>
              <a:t> to ensure faster, more secure software delivery. Participants will master the "Shift-Left" philosophy, learning to automate security testing using </a:t>
            </a:r>
            <a:r>
              <a:rPr lang="en-US" sz="2400" b="1" dirty="0"/>
              <a:t>SAST, DAST, and SCA</a:t>
            </a:r>
            <a:r>
              <a:rPr lang="en-US" sz="2400" dirty="0"/>
              <a:t> tools within </a:t>
            </a:r>
            <a:r>
              <a:rPr lang="en-US" sz="2400" dirty="0">
                <a:hlinkClick r:id="rId2"/>
              </a:rPr>
              <a:t>CI/CD pipelines</a:t>
            </a:r>
            <a:r>
              <a:rPr lang="en-US" sz="2400" dirty="0"/>
              <a:t>. </a:t>
            </a:r>
          </a:p>
          <a:p>
            <a:r>
              <a:rPr lang="en-US" sz="2400" dirty="0"/>
              <a:t>The curriculum covers managing </a:t>
            </a:r>
            <a:r>
              <a:rPr lang="en-US" sz="2400" b="1" dirty="0"/>
              <a:t>Infrastructure as Code (</a:t>
            </a:r>
            <a:r>
              <a:rPr lang="en-US" sz="2400" b="1" dirty="0" err="1"/>
              <a:t>IaC</a:t>
            </a:r>
            <a:r>
              <a:rPr lang="en-US" sz="2400" b="1" dirty="0"/>
              <a:t>)</a:t>
            </a:r>
            <a:r>
              <a:rPr lang="en-US" sz="2400" dirty="0"/>
              <a:t> securely and enforcing compliance through automated policy-driven frameworks like those taught in </a:t>
            </a:r>
            <a:r>
              <a:rPr lang="en-US" sz="2400" dirty="0">
                <a:hlinkClick r:id="rId3"/>
              </a:rPr>
              <a:t>Practical DevSecOps</a:t>
            </a:r>
            <a:r>
              <a:rPr lang="en-US" sz="2400" dirty="0"/>
              <a:t> programs. </a:t>
            </a:r>
          </a:p>
          <a:p>
            <a:r>
              <a:rPr lang="en-US" sz="2400" dirty="0"/>
              <a:t>Students will also gain hands-on experience in </a:t>
            </a:r>
            <a:r>
              <a:rPr lang="en-US" sz="2400" b="1" dirty="0"/>
              <a:t>container security</a:t>
            </a:r>
            <a:r>
              <a:rPr lang="en-US" sz="2400" dirty="0"/>
              <a:t> and real-time monitoring to proactively detect and mitigate production threats. Ultimately, the course empowers professionals to bridge the gap between development and security, fostering a culture of </a:t>
            </a:r>
            <a:r>
              <a:rPr lang="en-US" sz="2400" dirty="0">
                <a:hlinkClick r:id="rId4"/>
              </a:rPr>
              <a:t>shared responsibility</a:t>
            </a:r>
            <a:r>
              <a:rPr lang="en-US" sz="2400" dirty="0"/>
              <a:t> and continuous improvement.</a:t>
            </a:r>
            <a:endParaRPr lang="en-IN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72062C5-4030-0AA8-4950-7DF8C3602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Description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70159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84D0D-B0D1-361B-DC99-F239B6DCB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9776B1-C486-F1DF-C8EE-69CE65E9D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9D22C3-8D90-7C3D-A132-CB348E1BD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Committed </a:t>
            </a:r>
            <a:r>
              <a:rPr lang="en-US" dirty="0">
                <a:sym typeface="Wingdings" panose="05000000000000000000" pitchFamily="2" charset="2"/>
              </a:rPr>
              <a:t> git commit –m “this” 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EBA92B-7F40-9564-E825-37DB42726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22" y="1507957"/>
            <a:ext cx="3796457" cy="2196901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323EB5B2-D650-68AF-24DB-6D7A77609C10}"/>
              </a:ext>
            </a:extLst>
          </p:cNvPr>
          <p:cNvCxnSpPr>
            <a:cxnSpLocks/>
          </p:cNvCxnSpPr>
          <p:nvPr/>
        </p:nvCxnSpPr>
        <p:spPr>
          <a:xfrm flipV="1">
            <a:off x="2467778" y="1806766"/>
            <a:ext cx="1894901" cy="826265"/>
          </a:xfrm>
          <a:prstGeom prst="bent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9DEF597-DB40-41A7-8305-E2A0F4E75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679" y="1281687"/>
            <a:ext cx="7701376" cy="416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813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00BBB-3852-F8A6-8A30-205D7163F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BFDC94-6280-8540-FDBD-D9E5E8FF2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6AC07F-2E57-7DB5-2ADE-81F8F0F7A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Modified 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F00D5D-5B93-77D8-5733-43DBF75FF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231" y="912107"/>
            <a:ext cx="6553074" cy="2443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55D49F-8FA1-E12F-9AA3-5794A2101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231" y="3469778"/>
            <a:ext cx="7840169" cy="2857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3E3A50-B1DC-4C1B-A98D-8AF3595F5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22" y="1507957"/>
            <a:ext cx="3796457" cy="2196901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57E704F-C926-475F-28B4-88560D8E1DFF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17316" y="3523320"/>
            <a:ext cx="3157686" cy="495759"/>
          </a:xfrm>
          <a:prstGeom prst="bentConnector3">
            <a:avLst>
              <a:gd name="adj1" fmla="val 99542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73284BAF-B16E-F49D-4B59-EAF1B2745203}"/>
              </a:ext>
            </a:extLst>
          </p:cNvPr>
          <p:cNvCxnSpPr/>
          <p:nvPr/>
        </p:nvCxnSpPr>
        <p:spPr>
          <a:xfrm>
            <a:off x="3040655" y="2787267"/>
            <a:ext cx="1322024" cy="2754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0227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E5439-BC36-9DE6-0D81-6227521A8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5C2765-88A2-C62F-AD84-996D2685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FCF68A-C3CE-303F-4F63-F6DA008E3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Modified – Stage file for commit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F004E5-D8F7-4C18-9F97-7EDCA8887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779" y="1262894"/>
            <a:ext cx="7497221" cy="37152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817D11-7622-3A82-2A8C-17D39A685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22" y="1507957"/>
            <a:ext cx="3796457" cy="2196901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B70C5235-1AF6-C1D9-94EC-CAFDC3590E1A}"/>
              </a:ext>
            </a:extLst>
          </p:cNvPr>
          <p:cNvCxnSpPr>
            <a:cxnSpLocks/>
          </p:cNvCxnSpPr>
          <p:nvPr/>
        </p:nvCxnSpPr>
        <p:spPr>
          <a:xfrm flipV="1">
            <a:off x="2919470" y="2853372"/>
            <a:ext cx="1775311" cy="495756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6783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8931F-0984-9ACA-12E7-853B336AC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2E84F6-DCFF-9555-42B8-B744929F0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7D7A0D-311D-86F5-C040-6A69BB235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Modified Status check (git commit –m “modified”)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95A174-0E77-1827-B41C-9EB206436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073" y="1323681"/>
            <a:ext cx="7725853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116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803671B-F87D-7B06-4E97-28D6073F2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DAE270-9886-89E0-1A5D-B98160A94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83587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1ED18-CB45-EE72-03DD-583447915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lan your Contract Creation Demo | Mochadocs">
            <a:extLst>
              <a:ext uri="{FF2B5EF4-FFF2-40B4-BE49-F238E27FC236}">
                <a16:creationId xmlns:a16="http://schemas.microsoft.com/office/drawing/2014/main" id="{F92D25BF-7F3C-8575-217B-7D17F3F0F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715948-01A3-6963-755F-A69431210834}"/>
              </a:ext>
            </a:extLst>
          </p:cNvPr>
          <p:cNvSpPr txBox="1"/>
          <p:nvPr/>
        </p:nvSpPr>
        <p:spPr>
          <a:xfrm>
            <a:off x="8240617" y="5640636"/>
            <a:ext cx="2280491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fontAlgn="base"/>
            <a:r>
              <a:rPr lang="en-IN" b="1" dirty="0"/>
              <a:t>Remote Repositories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BC4996-072F-93EF-84FD-6B5EB46C9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762" y="1524000"/>
            <a:ext cx="684847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936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3F472-B6DB-3BD7-39B0-6C4545347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4427C0-86AD-F105-6F36-648C5CB7E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0600"/>
            <a:ext cx="11724701" cy="5391150"/>
          </a:xfrm>
        </p:spPr>
        <p:txBody>
          <a:bodyPr/>
          <a:lstStyle/>
          <a:p>
            <a:r>
              <a:rPr lang="en-US" dirty="0"/>
              <a:t>A </a:t>
            </a:r>
            <a:r>
              <a:rPr lang="en-US" b="1" dirty="0"/>
              <a:t>remote repository</a:t>
            </a:r>
            <a:r>
              <a:rPr lang="en-US" dirty="0"/>
              <a:t> is a version of your project hosted on the internet.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FD13B7-E41C-4835-B543-A7038A18C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endParaRPr lang="en-IN" dirty="0"/>
          </a:p>
        </p:txBody>
      </p:sp>
      <p:pic>
        <p:nvPicPr>
          <p:cNvPr id="1026" name="Picture 2" descr="Day 8 Task - Basics Of Git &amp; GitHub - abdulrahmanuk.com">
            <a:extLst>
              <a:ext uri="{FF2B5EF4-FFF2-40B4-BE49-F238E27FC236}">
                <a16:creationId xmlns:a16="http://schemas.microsoft.com/office/drawing/2014/main" id="{2B414EDB-D30E-55FB-EA3D-948ED99BF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885" y="1838898"/>
            <a:ext cx="8725359" cy="4362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2683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DC909-0B0C-3323-7A14-0B241D6E0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80AB33-1D11-1821-E464-13F616412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6247" y="1311007"/>
            <a:ext cx="5249433" cy="666383"/>
          </a:xfrm>
        </p:spPr>
        <p:txBody>
          <a:bodyPr>
            <a:normAutofit/>
          </a:bodyPr>
          <a:lstStyle/>
          <a:p>
            <a:r>
              <a:rPr lang="en-IN" sz="2000" dirty="0" err="1"/>
              <a:t>git@github.com:githubudhay</a:t>
            </a:r>
            <a:r>
              <a:rPr lang="en-IN" sz="2000" dirty="0"/>
              <a:t>/Valuefeb26.git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92A506-853A-5232-9A12-778FB3320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repository 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EE6D08-EA9F-323F-4332-2DFB7AA3D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53" y="990600"/>
            <a:ext cx="5353797" cy="31532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98D184-8E3C-E342-DE06-9C5B1BC51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674" y="2117514"/>
            <a:ext cx="7173326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3784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F553A-CE25-211E-77BB-C2CB24F93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53BB2E-69C6-5B8A-F2FF-EC31BE2E5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D85C8E-0C57-308E-7FD1-F1689ABDF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3592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0BEB4E-EAA6-E3F4-8635-BC379AEEA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Master Core Principles of DevSecOps</a:t>
            </a:r>
            <a:r>
              <a:rPr lang="en-US" sz="2800" dirty="0"/>
              <a:t>: Understand the foundational concepts of DevSecOps, including the "Shift-Left" approach and how to foster a culture of shared responsibility between development, security, and operations teams.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Implement Automated Security Testing</a:t>
            </a:r>
            <a:r>
              <a:rPr lang="en-US" sz="2800" dirty="0"/>
              <a:t>: Gain hands-on expertise in integrating security tools like </a:t>
            </a:r>
            <a:r>
              <a:rPr lang="en-US" sz="2800" b="1" dirty="0"/>
              <a:t>SAST</a:t>
            </a:r>
            <a:r>
              <a:rPr lang="en-US" sz="2800" dirty="0"/>
              <a:t> (Static Analysis), </a:t>
            </a:r>
            <a:r>
              <a:rPr lang="en-US" sz="2800" b="1" dirty="0"/>
              <a:t>DAST</a:t>
            </a:r>
            <a:r>
              <a:rPr lang="en-US" sz="2800" dirty="0"/>
              <a:t> (Dynamic Analysis), and </a:t>
            </a:r>
            <a:r>
              <a:rPr lang="en-US" sz="2800" b="1" dirty="0"/>
              <a:t>SCA</a:t>
            </a:r>
            <a:r>
              <a:rPr lang="en-US" sz="2800" dirty="0"/>
              <a:t> (Software Composition Analysis) directly into automated CI/CD pipelines.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Manage Security as Code</a:t>
            </a:r>
            <a:r>
              <a:rPr lang="en-US" sz="2800" dirty="0"/>
              <a:t>: Learn to secure modern infrastructure by applying </a:t>
            </a:r>
            <a:r>
              <a:rPr lang="en-US" sz="2800" b="1" dirty="0"/>
              <a:t>Infrastructure as Code (</a:t>
            </a:r>
            <a:r>
              <a:rPr lang="en-US" sz="2800" b="1" dirty="0" err="1"/>
              <a:t>IaC</a:t>
            </a:r>
            <a:r>
              <a:rPr lang="en-US" sz="2800" b="1" dirty="0"/>
              <a:t>)</a:t>
            </a:r>
            <a:r>
              <a:rPr lang="en-US" sz="2800" dirty="0"/>
              <a:t> and </a:t>
            </a:r>
            <a:r>
              <a:rPr lang="en-US" sz="2800" b="1" dirty="0"/>
              <a:t>Compliance as Code</a:t>
            </a:r>
            <a:r>
              <a:rPr lang="en-US" sz="2800" dirty="0"/>
              <a:t> techniques using tools like Terraform, Ansible, and Chef Inspec.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Establish Continuous Monitoring and Response</a:t>
            </a:r>
            <a:r>
              <a:rPr lang="en-US" sz="2800" dirty="0"/>
              <a:t>: Develop the skills to implement real-time security monitoring, logging, and automated alerting systems to proactively detect and mitigate threats in production. </a:t>
            </a:r>
          </a:p>
          <a:p>
            <a:pPr marL="514350" indent="-514350">
              <a:buFont typeface="+mj-lt"/>
              <a:buAutoNum type="arabicPeriod"/>
            </a:pPr>
            <a:endParaRPr lang="en-IN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901E40-4215-1767-A060-ADF64E17D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1684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057ACA-94F2-120B-6B60-6FB232AFE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Construct Secure CI/CD Pipelines</a:t>
            </a:r>
            <a:r>
              <a:rPr lang="en-US" dirty="0"/>
              <a:t>: Participants will be able to design and build end-to-end automated pipelines that integrate security gates, including </a:t>
            </a:r>
            <a:r>
              <a:rPr lang="en-US" b="1" dirty="0"/>
              <a:t>SCA</a:t>
            </a:r>
            <a:r>
              <a:rPr lang="en-US" dirty="0"/>
              <a:t> for third-party libraries and </a:t>
            </a:r>
            <a:r>
              <a:rPr lang="en-US" b="1" dirty="0"/>
              <a:t>SAST/DAST</a:t>
            </a:r>
            <a:r>
              <a:rPr lang="en-US" dirty="0"/>
              <a:t> for code and runtime analysis.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Implement Infrastructure and Compliance as Code</a:t>
            </a:r>
            <a:r>
              <a:rPr lang="en-US" dirty="0"/>
              <a:t>: Graduates will be capable of using tools like </a:t>
            </a:r>
            <a:r>
              <a:rPr lang="en-US" b="1" dirty="0"/>
              <a:t>Terraform</a:t>
            </a:r>
            <a:r>
              <a:rPr lang="en-US" dirty="0"/>
              <a:t> or </a:t>
            </a:r>
            <a:r>
              <a:rPr lang="en-US" b="1" dirty="0"/>
              <a:t>Ansible</a:t>
            </a:r>
            <a:r>
              <a:rPr lang="en-US" dirty="0"/>
              <a:t> to provision hardened infrastructure and apply </a:t>
            </a:r>
            <a:r>
              <a:rPr lang="en-US" b="1" dirty="0"/>
              <a:t>Compliance as Code</a:t>
            </a:r>
            <a:r>
              <a:rPr lang="en-US" dirty="0"/>
              <a:t> to ensure continuous adherence to regulatory standards.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Execute Vulnerability Management and Mitigation</a:t>
            </a:r>
            <a:r>
              <a:rPr lang="en-US" dirty="0"/>
              <a:t>: Students will demonstrate the ability to identify, prioritize, and remediate security flaws in applications and containers using tools like </a:t>
            </a:r>
            <a:r>
              <a:rPr lang="en-US" b="1" dirty="0" err="1"/>
              <a:t>Snyk</a:t>
            </a:r>
            <a:r>
              <a:rPr lang="en-US" dirty="0"/>
              <a:t>, </a:t>
            </a:r>
            <a:r>
              <a:rPr lang="en-US" b="1" dirty="0" err="1"/>
              <a:t>Trivy</a:t>
            </a:r>
            <a:r>
              <a:rPr lang="en-US" dirty="0"/>
              <a:t>, or </a:t>
            </a:r>
            <a:r>
              <a:rPr lang="en-US" b="1" dirty="0" err="1"/>
              <a:t>DefectDojo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Operationalize Continuous Security Monitoring</a:t>
            </a:r>
            <a:r>
              <a:rPr lang="en-US" dirty="0"/>
              <a:t>: Participants will be able to set up real-time observability and alerting systems (e.g., </a:t>
            </a:r>
            <a:r>
              <a:rPr lang="en-US" dirty="0">
                <a:hlinkClick r:id="rId2"/>
              </a:rPr>
              <a:t>ELK Stack</a:t>
            </a:r>
            <a:r>
              <a:rPr lang="en-US" dirty="0"/>
              <a:t> or </a:t>
            </a:r>
            <a:r>
              <a:rPr lang="en-US" b="1" dirty="0"/>
              <a:t>Nagios</a:t>
            </a:r>
            <a:r>
              <a:rPr lang="en-US" dirty="0"/>
              <a:t>) to detect and respond to security incidents in live production environments.</a:t>
            </a:r>
          </a:p>
          <a:p>
            <a:pPr marL="514350" indent="-514350">
              <a:buFont typeface="+mj-lt"/>
              <a:buAutoNum type="arabicPeriod"/>
            </a:pPr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1E9168-EC73-9D65-1E0A-BF8CE6DC8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Outcome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3435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9F219F-2D4B-BE54-011D-C8C38FC67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  <a:endParaRPr lang="en-IN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CA76E9F-49BE-656E-EE19-A3CFC9B3F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976" y="887135"/>
            <a:ext cx="11788048" cy="59708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Module 1: DevSecOps Fundamentals &amp; Culture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Concepts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: Introduction to the "Shift-Left" mindset, the CAMS model (Culture, Automation, Measurement, Sharing), and Secure SDLC principles.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Activity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: Threat modeling (STRIDE/PASTA) and identifying security gates in a standard DevOps pipeline.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Module 2: Pipeline Security (CI/CD Automation) 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Build Security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: Integrating automated scanning into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  <a:hlinkClick r:id="rId2"/>
              </a:rPr>
              <a:t>Jenkins, GitLab CI, or GitHub Actions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Core Scanners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SCA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: Dependency scanning using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  <a:hlinkClick r:id="rId3"/>
              </a:rPr>
              <a:t>Snyk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  <a:hlinkClick r:id="rId3"/>
              </a:rPr>
              <a:t> or OWASP Dependency-Check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SAST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: Static code analysis with 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SonarQube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 or 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Bandit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Secrets Management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: Preventing sensitive data leaks using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  <a:hlinkClick r:id="rId4"/>
              </a:rPr>
              <a:t>TruffleHog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  <a:hlinkClick r:id="rId4"/>
              </a:rPr>
              <a:t> or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  <a:hlinkClick r:id="rId4"/>
              </a:rPr>
              <a:t>HashiCorp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  <a:hlinkClick r:id="rId4"/>
              </a:rPr>
              <a:t> Vault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.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Module 3: Infrastructure as Code (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IaC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) &amp; Cloud Security 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Secure Provisioning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: Hardening infrastructure scripts for Terraform, Ansible, or CloudFormation.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Compliance as Code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: Automating regulatory checks (CIS benchmarks) using Inspec or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OpenSCAP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DAST Integration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: Running dynamic runtime scans in staging using 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OWASP ZAP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.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Module 4: Container &amp; Orchestration Security 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Container Hardening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: Creating secure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Dockerfiles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 and scanning images with 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Trivy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 or 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Clair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Kubernetes Security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: Managing RBAC, Network Policies, and cluster auditing with 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Kube-bench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 or 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Falco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.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Module 5: Continuous Monitoring &amp; Incident Response 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Observability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: Setting up centralized logging and monitoring with the ELK Stack (Elasticsearch, Logstash, Kibana) or 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Prometheus/Grafana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Vulnerability Management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: Centralizing findings in dashboards like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DefectDojo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 to manage remediation workflows.</a:t>
            </a:r>
          </a:p>
        </p:txBody>
      </p:sp>
    </p:spTree>
    <p:extLst>
      <p:ext uri="{BB962C8B-B14F-4D97-AF65-F5344CB8AC3E}">
        <p14:creationId xmlns:p14="http://schemas.microsoft.com/office/powerpoint/2010/main" val="2269449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D58977-B69D-C336-1A08-38AD096E8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55EFDF6-F16C-E611-0410-797DA1BAF7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98303" y="1061114"/>
            <a:ext cx="10884665" cy="51706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Featured Labs: Building a Secure Pipeline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Lab 1: Automated SAST with SonarQube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Integrate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  <a:hlinkClick r:id="rId2"/>
              </a:rPr>
              <a:t>SonarQube Server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 into a Jenkins pipeline to perform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Static Application Security Testing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. You will configure quality gates that automatically fail the build if high-severity vulnerabilities or "code smells" are detected.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Lab 2: Secrets Scanning with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TruffleHog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Configure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  <a:hlinkClick r:id="rId3"/>
              </a:rPr>
              <a:t>TruffleHog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  <a:hlinkClick r:id="rId3"/>
              </a:rPr>
              <a:t> or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  <a:hlinkClick r:id="rId3"/>
              </a:rPr>
              <a:t>Gitrob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 as a pre-commit or build-stage check. You will intentionally "leak" a mock API key in a Git branch to verify that the tool detects and blocks the sensitive data from being pushed to the repository.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Lab 3: Container Vulnerability Scanning with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Trivy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Build a Docker image and use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  <a:hlinkClick r:id="rId4"/>
              </a:rPr>
              <a:t>Trivy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 to scan it for known CVEs. You will then refactor the 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Dockerfile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 to use a hardened 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distroless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" base image to significantly reduce the attack surface.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Lab 4: Centralized Vulnerability Management with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DefectDojo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Export JSON scan results from various tools (SAST, DAST, SCA) and import them into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  <a:hlinkClick r:id="rId5"/>
              </a:rPr>
              <a:t>DefectDojo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. You will use the dashboard to de-duplicate findings and track the remediation lifecycle across different teams.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80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933E8-79C5-2EE9-D16D-2011FA5DE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961070-2CE3-6F49-8C1F-809799F5A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https://rupokify.com/tutorials/devops/jenkins-ci-cd-pipeline-sast-dast-docker-python/</a:t>
            </a:r>
            <a:endParaRPr lang="en-IN" dirty="0"/>
          </a:p>
          <a:p>
            <a:r>
              <a:rPr lang="en-IN" dirty="0">
                <a:hlinkClick r:id="rId3"/>
              </a:rPr>
              <a:t>https://aws.amazon.com/blogs/devops/building-end-to-end-aws-devsecops-ci-cd-pipeline-with-open-source-sca-sast-and-dast-tools/</a:t>
            </a:r>
            <a:endParaRPr lang="en-IN" dirty="0"/>
          </a:p>
          <a:p>
            <a:r>
              <a:rPr lang="en-IN" dirty="0">
                <a:hlinkClick r:id="rId4"/>
              </a:rPr>
              <a:t>https://neha1302.hashnode.dev/devsecops-cicd-pipeline</a:t>
            </a:r>
            <a:endParaRPr lang="en-IN" dirty="0"/>
          </a:p>
          <a:p>
            <a:r>
              <a:rPr lang="en-IN" dirty="0">
                <a:hlinkClick r:id="rId5"/>
              </a:rPr>
              <a:t>https://youtu.be/RwIhQg7Gxz0</a:t>
            </a:r>
            <a:r>
              <a:rPr lang="en-IN" dirty="0"/>
              <a:t>     </a:t>
            </a:r>
            <a:r>
              <a:rPr lang="en-IN" dirty="0" err="1"/>
              <a:t>Devops</a:t>
            </a:r>
            <a:r>
              <a:rPr lang="en-IN" dirty="0"/>
              <a:t> 11 hours of video from </a:t>
            </a:r>
            <a:r>
              <a:rPr lang="en-IN" dirty="0" err="1"/>
              <a:t>simplilearn</a:t>
            </a:r>
            <a:endParaRPr lang="en-IN" dirty="0"/>
          </a:p>
          <a:p>
            <a:r>
              <a:rPr lang="en-IN" dirty="0">
                <a:hlinkClick r:id="rId6"/>
              </a:rPr>
              <a:t>https://princepatni.com/blog/tech/what-is-devops-devops-engineer-roles-skills-courses-certification/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664D6D-5726-9FFA-EEC1-C8DA9A70C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	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7565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262363</TotalTime>
  <Words>1799</Words>
  <Application>Microsoft Office PowerPoint</Application>
  <PresentationFormat>Widescreen</PresentationFormat>
  <Paragraphs>134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9" baseType="lpstr">
      <vt:lpstr>Agency FB</vt:lpstr>
      <vt:lpstr>Arial</vt:lpstr>
      <vt:lpstr>Calibri</vt:lpstr>
      <vt:lpstr>Calibri Light</vt:lpstr>
      <vt:lpstr>Courier New</vt:lpstr>
      <vt:lpstr>Google Sans</vt:lpstr>
      <vt:lpstr>Helvetica</vt:lpstr>
      <vt:lpstr>Open Sans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Course Description</vt:lpstr>
      <vt:lpstr>Course Objective</vt:lpstr>
      <vt:lpstr>Course Outcome</vt:lpstr>
      <vt:lpstr>Modules</vt:lpstr>
      <vt:lpstr>PowerPoint Presentation</vt:lpstr>
      <vt:lpstr>References </vt:lpstr>
      <vt:lpstr>Software Development Life Cycle</vt:lpstr>
      <vt:lpstr>PowerPoint Presentation</vt:lpstr>
      <vt:lpstr>PowerPoint Presentation</vt:lpstr>
      <vt:lpstr>PowerPoint Presentation</vt:lpstr>
      <vt:lpstr>PowerPoint Presentation</vt:lpstr>
      <vt:lpstr>Introduction to DevOps</vt:lpstr>
      <vt:lpstr>Introduction to DevOps</vt:lpstr>
      <vt:lpstr>PowerPoint Presentation</vt:lpstr>
      <vt:lpstr>PowerPoint Presentation</vt:lpstr>
      <vt:lpstr>PowerPoint Presentation</vt:lpstr>
      <vt:lpstr>DevOps Stage 1: Plan</vt:lpstr>
      <vt:lpstr>Planning with Atlassian's Jira</vt:lpstr>
      <vt:lpstr>PowerPoint Presentation</vt:lpstr>
      <vt:lpstr>S/w Development  SCRUM  Use template Create Space</vt:lpstr>
      <vt:lpstr>PowerPoint Presentation</vt:lpstr>
      <vt:lpstr>PowerPoint Presentation</vt:lpstr>
      <vt:lpstr>DevOps Stage 2: Develop and Build</vt:lpstr>
      <vt:lpstr>PowerPoint Presentation</vt:lpstr>
      <vt:lpstr>PowerPoint Presentation</vt:lpstr>
      <vt:lpstr>Git and GitHub working together for VCS</vt:lpstr>
      <vt:lpstr>PowerPoint Presentation</vt:lpstr>
      <vt:lpstr>Introduction to Git</vt:lpstr>
      <vt:lpstr>States of Git</vt:lpstr>
      <vt:lpstr>A Git Project</vt:lpstr>
      <vt:lpstr>Git workflow</vt:lpstr>
      <vt:lpstr>PowerPoint Presentation</vt:lpstr>
      <vt:lpstr>Open Git bash</vt:lpstr>
      <vt:lpstr>Create a folder &amp; repository</vt:lpstr>
      <vt:lpstr>Untracked : Creating a new file  </vt:lpstr>
      <vt:lpstr>Staged  git add .</vt:lpstr>
      <vt:lpstr>Committed  git commit –m “this” </vt:lpstr>
      <vt:lpstr>Modified </vt:lpstr>
      <vt:lpstr>Modified – Stage file for commit</vt:lpstr>
      <vt:lpstr>Modified Status check (git commit –m “modified”)</vt:lpstr>
      <vt:lpstr>Summary </vt:lpstr>
      <vt:lpstr>PowerPoint Presentation</vt:lpstr>
      <vt:lpstr>Github</vt:lpstr>
      <vt:lpstr>Creating a repository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S Udhaya Kumar - CSE - ASE, Chennai Campus</dc:creator>
  <cp:lastModifiedBy>Dr. S Udhaya Kumar - CSE - ASE, Chennai Campus</cp:lastModifiedBy>
  <cp:revision>416</cp:revision>
  <dcterms:created xsi:type="dcterms:W3CDTF">2023-07-06T10:01:19Z</dcterms:created>
  <dcterms:modified xsi:type="dcterms:W3CDTF">2026-02-19T10:38:35Z</dcterms:modified>
</cp:coreProperties>
</file>